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5" r:id="rId5"/>
    <p:sldId id="258" r:id="rId6"/>
    <p:sldId id="262" r:id="rId7"/>
    <p:sldId id="263" r:id="rId8"/>
    <p:sldId id="264" r:id="rId9"/>
    <p:sldId id="259" r:id="rId10"/>
    <p:sldId id="266" r:id="rId11"/>
    <p:sldId id="267" r:id="rId12"/>
    <p:sldId id="261" r:id="rId13"/>
    <p:sldId id="268" r:id="rId14"/>
    <p:sldId id="269" r:id="rId15"/>
    <p:sldId id="274" r:id="rId16"/>
    <p:sldId id="270" r:id="rId17"/>
    <p:sldId id="271" r:id="rId18"/>
    <p:sldId id="275" r:id="rId19"/>
    <p:sldId id="272" r:id="rId20"/>
    <p:sldId id="273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C5D2DC"/>
    <a:srgbClr val="C5D1D9"/>
    <a:srgbClr val="9CB0C3"/>
    <a:srgbClr val="842916"/>
    <a:srgbClr val="A35060"/>
    <a:srgbClr val="CC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1A16F-302B-4EB4-931F-A8B825A11C4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DC7A9-01CA-4FE2-A247-D07DDD1AD97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rsee.fr/doc/bulmo_0007-473x_2014_num_172_4_10485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L’âge classique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Le XVII</a:t>
            </a:r>
            <a:r>
              <a:rPr lang="fr-FR" baseline="30000" smtClean="0"/>
              <a:t>ème</a:t>
            </a:r>
            <a:r>
              <a:rPr lang="fr-FR" smtClean="0"/>
              <a:t> siècle</a:t>
            </a:r>
          </a:p>
          <a:p>
            <a:r>
              <a:rPr lang="fr-FR" smtClean="0"/>
              <a:t> 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67886" y="0"/>
            <a:ext cx="3776114" cy="1143000"/>
          </a:xfrm>
        </p:spPr>
        <p:txBody>
          <a:bodyPr/>
          <a:lstStyle/>
          <a:p>
            <a:r>
              <a:rPr lang="fr-FR" smtClean="0"/>
              <a:t>Colbert</a:t>
            </a: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6788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7886" y="1136267"/>
            <a:ext cx="37761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/>
              <a:t>Jean-Baptiste Colbert </a:t>
            </a:r>
            <a:r>
              <a:rPr lang="fr-FR" sz="1400"/>
              <a:t>né le 29 août </a:t>
            </a:r>
            <a:r>
              <a:rPr lang="fr-FR" sz="1400" b="1"/>
              <a:t>1619</a:t>
            </a:r>
            <a:r>
              <a:rPr lang="fr-FR" sz="1400"/>
              <a:t> à Reims et mort le 6 septembre </a:t>
            </a:r>
            <a:r>
              <a:rPr lang="fr-FR" sz="1400" b="1"/>
              <a:t>1683</a:t>
            </a:r>
            <a:r>
              <a:rPr lang="fr-FR" sz="1400"/>
              <a:t> à Paris est un homme d'État français.</a:t>
            </a:r>
          </a:p>
          <a:p>
            <a:pPr algn="just"/>
            <a:endParaRPr lang="fr-FR" sz="1400"/>
          </a:p>
          <a:p>
            <a:pPr algn="just"/>
            <a:r>
              <a:rPr lang="fr-FR" sz="1400"/>
              <a:t>À partir de 1665, il est l'un des principaux ministres de </a:t>
            </a:r>
            <a:r>
              <a:rPr lang="fr-FR" sz="1400" b="1"/>
              <a:t>Louis XIV</a:t>
            </a:r>
            <a:r>
              <a:rPr lang="fr-FR" sz="1400"/>
              <a:t>, en tant que contrôleur général des finances (1665-1683), secrétaire d'État de la Maison du roi et secrétaire d'État de la Marine (1669-1683).</a:t>
            </a:r>
          </a:p>
          <a:p>
            <a:pPr algn="just"/>
            <a:endParaRPr lang="fr-FR" sz="1400"/>
          </a:p>
          <a:p>
            <a:pPr algn="just"/>
            <a:r>
              <a:rPr lang="fr-FR" sz="1400"/>
              <a:t>Entré au service du roi à la mort de son protecteur </a:t>
            </a:r>
            <a:r>
              <a:rPr lang="fr-FR" sz="1400" b="1"/>
              <a:t>Mazarin</a:t>
            </a:r>
            <a:r>
              <a:rPr lang="fr-FR" sz="1400"/>
              <a:t>, il incite </a:t>
            </a:r>
            <a:r>
              <a:rPr lang="fr-FR" sz="1400" b="1"/>
              <a:t>Louis XIV </a:t>
            </a:r>
            <a:r>
              <a:rPr lang="fr-FR" sz="1400"/>
              <a:t>à disgracier son rival </a:t>
            </a:r>
            <a:r>
              <a:rPr lang="fr-FR" sz="1400" b="1"/>
              <a:t>Nicolas Fouquet</a:t>
            </a:r>
            <a:r>
              <a:rPr lang="fr-FR" sz="1400"/>
              <a:t>. </a:t>
            </a:r>
            <a:endParaRPr lang="fr-FR" sz="1400" smtClean="0"/>
          </a:p>
          <a:p>
            <a:pPr algn="just"/>
            <a:endParaRPr lang="fr-FR" sz="1400" smtClean="0"/>
          </a:p>
          <a:p>
            <a:pPr algn="just"/>
            <a:r>
              <a:rPr lang="fr-FR" sz="1400" smtClean="0"/>
              <a:t>Inspirateur </a:t>
            </a:r>
            <a:r>
              <a:rPr lang="fr-FR" sz="1400"/>
              <a:t>et promoteur d'une politique économique interventionniste et mercantiliste, ultérieurement appelée « colbertisme », il favorise le développement du commerce et de l'industrie en France par la création de fabriques et l'institution de monopoles royaux. </a:t>
            </a:r>
            <a:endParaRPr lang="fr-FR" sz="1400" smtClean="0"/>
          </a:p>
          <a:p>
            <a:pPr algn="just"/>
            <a:endParaRPr lang="fr-FR" sz="1400"/>
          </a:p>
          <a:p>
            <a:pPr algn="just"/>
            <a:r>
              <a:rPr lang="fr-FR" sz="1400" smtClean="0"/>
              <a:t>En </a:t>
            </a:r>
            <a:r>
              <a:rPr lang="fr-FR" sz="1400"/>
              <a:t>tant que ministre de la Marine, il commence à préparer le </a:t>
            </a:r>
            <a:r>
              <a:rPr lang="fr-FR" sz="1400" b="1"/>
              <a:t>Code noir</a:t>
            </a:r>
            <a:r>
              <a:rPr lang="fr-FR" sz="1400"/>
              <a:t>, relatif à l'administration de l'esclavage dans les colonies, dont la première version, mise au point par son fils Jean-Baptiste, sera promulguée par </a:t>
            </a:r>
            <a:r>
              <a:rPr lang="fr-FR" sz="1400" b="1"/>
              <a:t>Louis XIV </a:t>
            </a:r>
            <a:r>
              <a:rPr lang="fr-FR" sz="1400"/>
              <a:t>en </a:t>
            </a:r>
            <a:r>
              <a:rPr lang="fr-FR" sz="1400" b="1"/>
              <a:t>1685</a:t>
            </a:r>
            <a:r>
              <a:rPr lang="fr-FR" sz="14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012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31303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933" y="116632"/>
            <a:ext cx="9036495" cy="1080120"/>
          </a:xfrm>
        </p:spPr>
        <p:txBody>
          <a:bodyPr>
            <a:normAutofit/>
          </a:bodyPr>
          <a:lstStyle/>
          <a:p>
            <a:r>
              <a:rPr lang="fr-F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L’Académie française</a:t>
            </a:r>
            <a:endParaRPr lang="fr-FR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-158" b="10904"/>
          <a:stretch/>
        </p:blipFill>
        <p:spPr>
          <a:xfrm>
            <a:off x="953852" y="4207520"/>
            <a:ext cx="4896544" cy="24618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b="1299"/>
          <a:stretch/>
        </p:blipFill>
        <p:spPr>
          <a:xfrm>
            <a:off x="6832707" y="3212976"/>
            <a:ext cx="2203789" cy="3262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2009" y="3212976"/>
            <a:ext cx="6660231" cy="830997"/>
          </a:xfrm>
          <a:prstGeom prst="rect">
            <a:avLst/>
          </a:prstGeom>
          <a:solidFill>
            <a:schemeClr val="bg1">
              <a:alpha val="38039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6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L'Académie française</a:t>
            </a:r>
            <a:r>
              <a:rPr lang="fr-FR" sz="1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fondée en 1634 et officialisée en 1635 par le </a:t>
            </a:r>
            <a:r>
              <a:rPr lang="fr-FR" sz="16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Cardinal </a:t>
            </a:r>
            <a:r>
              <a:rPr lang="fr-FR" sz="16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Richelieu</a:t>
            </a:r>
            <a:r>
              <a:rPr lang="fr-FR" sz="1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est une institution française dont la mission est de « contribuer à titre non lucratif au perfectionnement et au rayonnement des lettres »</a:t>
            </a:r>
          </a:p>
        </p:txBody>
      </p:sp>
    </p:spTree>
    <p:extLst>
      <p:ext uri="{BB962C8B-B14F-4D97-AF65-F5344CB8AC3E}">
        <p14:creationId xmlns:p14="http://schemas.microsoft.com/office/powerpoint/2010/main" val="266237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107508" y="0"/>
          <a:ext cx="8928984" cy="404664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74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408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04664"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1605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1615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1625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1635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1645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1655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1665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1675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1685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1695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1705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1715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71442"/>
            <a:ext cx="1080120" cy="1085350"/>
          </a:xfrm>
          <a:prstGeom prst="ellipse">
            <a:avLst/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467544" y="764704"/>
            <a:ext cx="590465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mtClean="0"/>
              <a:t>Pierre CORNEILLE (1606-1684)</a:t>
            </a:r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1978" t="464" r="4641" b="23327"/>
          <a:stretch>
            <a:fillRect/>
          </a:stretch>
        </p:blipFill>
        <p:spPr bwMode="auto">
          <a:xfrm>
            <a:off x="5724128" y="2132855"/>
            <a:ext cx="1152128" cy="1224137"/>
          </a:xfrm>
          <a:prstGeom prst="ellipse">
            <a:avLst/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ZoneTexte 6"/>
          <p:cNvSpPr txBox="1"/>
          <p:nvPr/>
        </p:nvSpPr>
        <p:spPr>
          <a:xfrm>
            <a:off x="1763688" y="2483604"/>
            <a:ext cx="3816424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mtClean="0"/>
              <a:t>MOLIÈRE (1622-1673)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987824" y="5291916"/>
            <a:ext cx="446449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mtClean="0"/>
              <a:t>Jean RACINE (1639-1699)</a:t>
            </a:r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4538" r="15677" b="43244"/>
          <a:stretch>
            <a:fillRect/>
          </a:stretch>
        </p:blipFill>
        <p:spPr bwMode="auto">
          <a:xfrm>
            <a:off x="1691680" y="4869160"/>
            <a:ext cx="1175171" cy="1224136"/>
          </a:xfrm>
          <a:prstGeom prst="ellipse">
            <a:avLst/>
          </a:prstGeom>
          <a:ln w="190500" cap="rnd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6048" t="2270" b="13731"/>
          <a:stretch>
            <a:fillRect/>
          </a:stretch>
        </p:blipFill>
        <p:spPr bwMode="auto">
          <a:xfrm>
            <a:off x="519746" y="1268760"/>
            <a:ext cx="1027918" cy="1224136"/>
          </a:xfrm>
          <a:prstGeom prst="ellipse">
            <a:avLst/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ZoneTexte 12"/>
          <p:cNvSpPr txBox="1"/>
          <p:nvPr/>
        </p:nvSpPr>
        <p:spPr>
          <a:xfrm>
            <a:off x="1691680" y="1628800"/>
            <a:ext cx="547260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mtClean="0"/>
              <a:t>Jean de LA FONTAINE (1621-1695)</a:t>
            </a: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1476672" y="4653136"/>
            <a:ext cx="3744416" cy="576064"/>
          </a:xfrm>
        </p:spPr>
        <p:txBody>
          <a:bodyPr>
            <a:normAutofit fontScale="90000"/>
          </a:bodyPr>
          <a:lstStyle/>
          <a:p>
            <a:r>
              <a:rPr lang="fr-FR" smtClean="0"/>
              <a:t>L’âge classique</a:t>
            </a:r>
            <a:endParaRPr lang="fr-FR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17640" t="7053" r="16841" b="40340"/>
          <a:stretch>
            <a:fillRect/>
          </a:stretch>
        </p:blipFill>
        <p:spPr bwMode="auto">
          <a:xfrm>
            <a:off x="7596336" y="5517232"/>
            <a:ext cx="1224136" cy="1271218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ZoneTexte 14"/>
          <p:cNvSpPr txBox="1"/>
          <p:nvPr/>
        </p:nvSpPr>
        <p:spPr>
          <a:xfrm>
            <a:off x="3563888" y="6156012"/>
            <a:ext cx="388843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mtClean="0"/>
              <a:t>Jean de La Bruyère (1645-1699)</a:t>
            </a:r>
            <a:endParaRPr lang="fr-F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 l="29512" t="2394" r="29272" b="62022"/>
          <a:stretch>
            <a:fillRect/>
          </a:stretch>
        </p:blipFill>
        <p:spPr bwMode="auto">
          <a:xfrm>
            <a:off x="7380312" y="3943343"/>
            <a:ext cx="1224136" cy="1285857"/>
          </a:xfrm>
          <a:prstGeom prst="ellipse">
            <a:avLst/>
          </a:prstGeom>
          <a:ln w="190500" cap="rnd">
            <a:solidFill>
              <a:schemeClr val="bg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ZoneTexte 16"/>
          <p:cNvSpPr txBox="1"/>
          <p:nvPr/>
        </p:nvSpPr>
        <p:spPr>
          <a:xfrm>
            <a:off x="2699792" y="4355812"/>
            <a:ext cx="4536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mtClean="0"/>
              <a:t>Mme de LA FAYETTE (1634-1693)</a:t>
            </a:r>
            <a:endParaRPr lang="fr-F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3" y="2996952"/>
            <a:ext cx="1152128" cy="1224136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ZoneTexte 18"/>
          <p:cNvSpPr txBox="1"/>
          <p:nvPr/>
        </p:nvSpPr>
        <p:spPr>
          <a:xfrm>
            <a:off x="2195736" y="3419708"/>
            <a:ext cx="568863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mtClean="0"/>
              <a:t>Charles PERRAULT (1628-1703)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Musique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745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Peinture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97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Jardins à la française</a:t>
            </a:r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23528" y="155679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https://cour-de-france.fr/art-et-culture/sculpture/etudes-modernes/article/le-notre-et-le-decor-sculpte-des-jardins-fontainebleau-vaux?lang=fr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508" y="609329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/>
              <a:t>Le Nôtre et le décor sculpté des </a:t>
            </a:r>
            <a:r>
              <a:rPr lang="fr-FR" b="1"/>
              <a:t>jardins </a:t>
            </a:r>
            <a:r>
              <a:rPr lang="fr-FR" b="1" smtClean="0"/>
              <a:t>: </a:t>
            </a:r>
          </a:p>
          <a:p>
            <a:r>
              <a:rPr lang="fr-FR" b="1" smtClean="0"/>
              <a:t>Fontainebleau</a:t>
            </a:r>
            <a:r>
              <a:rPr lang="fr-FR" b="1"/>
              <a:t>, Vaux-le-Vicomte et Versailles au XVIIe </a:t>
            </a:r>
            <a:r>
              <a:rPr lang="fr-FR" b="1"/>
              <a:t>siècle </a:t>
            </a:r>
            <a:r>
              <a:rPr lang="fr-FR" b="1" smtClean="0"/>
              <a:t>[</a:t>
            </a:r>
            <a:r>
              <a:rPr lang="fr-FR" b="1">
                <a:hlinkClick r:id="rId2"/>
              </a:rPr>
              <a:t>article</a:t>
            </a:r>
            <a:r>
              <a:rPr lang="fr-FR" b="1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4950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Sculpture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60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Gastronomie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93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Vins, fromages, desserts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0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74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3354" y="0"/>
            <a:ext cx="52906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3"/>
          <p:cNvSpPr txBox="1">
            <a:spLocks/>
          </p:cNvSpPr>
          <p:nvPr/>
        </p:nvSpPr>
        <p:spPr>
          <a:xfrm>
            <a:off x="241176" y="116632"/>
            <a:ext cx="339472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Louis XIV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111484"/>
            <a:ext cx="3744416" cy="470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Rayonnement de la France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02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ookman Old Style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ookman Old Style" pitchFamily="18" charset="0"/>
              </a:rPr>
              <a:t>     Louis XIV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289" y="260648"/>
            <a:ext cx="4509207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49079"/>
            <a:ext cx="4283968" cy="51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309" y="0"/>
            <a:ext cx="9152309" cy="3295576"/>
          </a:xfrm>
          <a:prstGeom prst="rect">
            <a:avLst/>
          </a:prstGeom>
          <a:solidFill>
            <a:srgbClr val="C5D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09" y="3295576"/>
            <a:ext cx="9152309" cy="3562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6344" y="116632"/>
            <a:ext cx="6012160" cy="3108543"/>
          </a:xfrm>
          <a:prstGeom prst="rect">
            <a:avLst/>
          </a:prstGeom>
          <a:solidFill>
            <a:srgbClr val="C5D1D9"/>
          </a:solidFill>
        </p:spPr>
        <p:txBody>
          <a:bodyPr wrap="square">
            <a:spAutoFit/>
          </a:bodyPr>
          <a:lstStyle/>
          <a:p>
            <a:pPr algn="just"/>
            <a:r>
              <a:rPr lang="fr-FR" sz="1400" b="1"/>
              <a:t>Nicolas Fouquet</a:t>
            </a:r>
            <a:r>
              <a:rPr lang="fr-FR" sz="1400"/>
              <a:t>, marquis de </a:t>
            </a:r>
            <a:r>
              <a:rPr lang="fr-FR" sz="1400" smtClean="0"/>
              <a:t>Belle-Île, </a:t>
            </a:r>
            <a:r>
              <a:rPr lang="fr-FR" sz="1400"/>
              <a:t>vicomte de Melun et </a:t>
            </a:r>
            <a:r>
              <a:rPr lang="fr-FR" sz="1400" smtClean="0"/>
              <a:t>Vaux, </a:t>
            </a:r>
            <a:r>
              <a:rPr lang="fr-FR" sz="1400"/>
              <a:t>né le 27 janvier </a:t>
            </a:r>
            <a:r>
              <a:rPr lang="fr-FR" sz="1400" b="1" smtClean="0"/>
              <a:t>1615</a:t>
            </a:r>
            <a:r>
              <a:rPr lang="fr-FR" sz="1400" smtClean="0"/>
              <a:t> </a:t>
            </a:r>
            <a:r>
              <a:rPr lang="fr-FR" sz="1400"/>
              <a:t>à Paris, mort le 23 mars </a:t>
            </a:r>
            <a:r>
              <a:rPr lang="fr-FR" sz="1400" b="1"/>
              <a:t>1680</a:t>
            </a:r>
            <a:r>
              <a:rPr lang="fr-FR" sz="1400"/>
              <a:t> à Pignerol, est un homme d'État français de haut </a:t>
            </a:r>
            <a:r>
              <a:rPr lang="fr-FR" sz="1400" smtClean="0"/>
              <a:t>rang, </a:t>
            </a:r>
            <a:r>
              <a:rPr lang="fr-FR" sz="1400"/>
              <a:t>surintendant des Finances à l'époque de </a:t>
            </a:r>
            <a:r>
              <a:rPr lang="fr-FR" sz="1400" b="1"/>
              <a:t>Mazarin</a:t>
            </a:r>
            <a:r>
              <a:rPr lang="fr-FR" sz="1400"/>
              <a:t>, procureur général au parlement de Paris</a:t>
            </a:r>
            <a:r>
              <a:rPr lang="fr-FR" sz="1400" smtClean="0"/>
              <a:t>.</a:t>
            </a:r>
          </a:p>
          <a:p>
            <a:pPr algn="just"/>
            <a:endParaRPr lang="fr-FR" sz="1400"/>
          </a:p>
          <a:p>
            <a:pPr algn="just"/>
            <a:r>
              <a:rPr lang="fr-FR" sz="1400" smtClean="0"/>
              <a:t>Il </a:t>
            </a:r>
            <a:r>
              <a:rPr lang="fr-FR" sz="1400"/>
              <a:t>eut un pouvoir et une fortune considérables. Promoteur des arts au sens le plus noble du terme, </a:t>
            </a:r>
            <a:r>
              <a:rPr lang="fr-FR" sz="1400" b="1"/>
              <a:t>Nicolas Fouquet </a:t>
            </a:r>
            <a:r>
              <a:rPr lang="fr-FR" sz="1400"/>
              <a:t>sut s'attirer les services des plus brillants artistes de son temps. </a:t>
            </a:r>
            <a:endParaRPr lang="fr-FR" sz="1400" smtClean="0"/>
          </a:p>
          <a:p>
            <a:pPr algn="just"/>
            <a:endParaRPr lang="fr-FR" sz="1400" smtClean="0"/>
          </a:p>
          <a:p>
            <a:pPr algn="just"/>
            <a:r>
              <a:rPr lang="fr-FR" sz="1400" smtClean="0"/>
              <a:t>De </a:t>
            </a:r>
            <a:r>
              <a:rPr lang="fr-FR" sz="1400"/>
              <a:t>nos jours, il est possible de mesurer la grandeur qui fut la sienne au </a:t>
            </a:r>
            <a:r>
              <a:rPr lang="fr-FR" sz="1400" b="1"/>
              <a:t>château de Vaux-le-Vicomte</a:t>
            </a:r>
            <a:r>
              <a:rPr lang="fr-FR" sz="1400"/>
              <a:t>. Destitué et arrêté sur l'ordre de </a:t>
            </a:r>
            <a:r>
              <a:rPr lang="fr-FR" sz="1400" b="1"/>
              <a:t>Louis XIV </a:t>
            </a:r>
            <a:r>
              <a:rPr lang="fr-FR" sz="1400"/>
              <a:t>en </a:t>
            </a:r>
            <a:r>
              <a:rPr lang="fr-FR" sz="1400" b="1"/>
              <a:t>1661</a:t>
            </a:r>
            <a:r>
              <a:rPr lang="fr-FR" sz="1400"/>
              <a:t> pour malversations, condamné à la confiscation de ses biens et au bannissement hors du royaume, il vit sa peine aggravée par le roi, en vertu de ses pouvoirs de justice, à l'emprisonnement à vie.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3860" r="-194" b="4242"/>
          <a:stretch/>
        </p:blipFill>
        <p:spPr bwMode="auto">
          <a:xfrm>
            <a:off x="107504" y="333357"/>
            <a:ext cx="2952328" cy="34556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smtClean="0">
                <a:latin typeface="Bookman Old Style" pitchFamily="18" charset="0"/>
              </a:rPr>
              <a:t>VERSAILLES</a:t>
            </a:r>
          </a:p>
          <a:p>
            <a:pPr algn="ctr"/>
            <a:endParaRPr lang="fr-FR" sz="4800">
              <a:latin typeface="Bookman Old Style" pitchFamily="18" charset="0"/>
            </a:endParaRPr>
          </a:p>
          <a:p>
            <a:pPr algn="ctr"/>
            <a:endParaRPr lang="fr-FR" sz="4800" smtClean="0">
              <a:latin typeface="Bookman Old Style" pitchFamily="18" charset="0"/>
            </a:endParaRPr>
          </a:p>
          <a:p>
            <a:pPr algn="ctr"/>
            <a:endParaRPr lang="fr-FR" sz="4800">
              <a:latin typeface="Bookman Old Style" pitchFamily="18" charset="0"/>
            </a:endParaRPr>
          </a:p>
          <a:p>
            <a:pPr algn="ctr"/>
            <a:endParaRPr lang="fr-FR" sz="4800" smtClean="0">
              <a:latin typeface="Bookman Old Style" pitchFamily="18" charset="0"/>
            </a:endParaRPr>
          </a:p>
          <a:p>
            <a:pPr algn="ctr"/>
            <a:endParaRPr lang="fr-FR" sz="4800">
              <a:latin typeface="Bookman Old Style" pitchFamily="18" charset="0"/>
            </a:endParaRPr>
          </a:p>
          <a:p>
            <a:pPr algn="ctr"/>
            <a:endParaRPr lang="fr-FR" sz="4800" smtClean="0">
              <a:latin typeface="Bookman Old Style" pitchFamily="18" charset="0"/>
            </a:endParaRPr>
          </a:p>
          <a:p>
            <a:pPr algn="ctr"/>
            <a:endParaRPr lang="fr-FR" sz="4800">
              <a:latin typeface="Bookman Old Style" pitchFamily="18" charset="0"/>
            </a:endParaRPr>
          </a:p>
          <a:p>
            <a:pPr algn="ctr"/>
            <a:r>
              <a:rPr lang="fr-FR" sz="4800" smtClean="0">
                <a:latin typeface="Bookman Old Style" pitchFamily="18" charset="0"/>
              </a:rPr>
              <a:t>Fin de construction : 1684 </a:t>
            </a:r>
            <a:endParaRPr lang="fr-FR" sz="4800"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15" y="980728"/>
            <a:ext cx="879207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30" y="1484784"/>
            <a:ext cx="917669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624"/>
            <a:ext cx="6696744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4244" t="1165" r="4935" b="1"/>
          <a:stretch/>
        </p:blipFill>
        <p:spPr>
          <a:xfrm>
            <a:off x="0" y="3285832"/>
            <a:ext cx="3528392" cy="35633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2733" b="17963"/>
          <a:stretch/>
        </p:blipFill>
        <p:spPr>
          <a:xfrm>
            <a:off x="5516566" y="-8804"/>
            <a:ext cx="3627434" cy="3384376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5516566" y="3375572"/>
            <a:ext cx="3622498" cy="1719298"/>
          </a:xfrm>
          <a:prstGeom prst="rect">
            <a:avLst/>
          </a:prstGeom>
          <a:solidFill>
            <a:srgbClr val="A35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Cardinal </a:t>
            </a:r>
            <a:br>
              <a:rPr lang="fr-FR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Mazarin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1630" y="5094870"/>
            <a:ext cx="3627434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200" b="1"/>
              <a:t>Jules Raymond Mazarin </a:t>
            </a:r>
            <a:r>
              <a:rPr lang="fr-FR" sz="1200"/>
              <a:t>(Giulio Raimondo Mazzarino, Mazarino, Mazarini ou Mazzarinia), né à Pescina, dans les Abruzzes, royaume de Naples, le 14 juillet </a:t>
            </a:r>
            <a:r>
              <a:rPr lang="fr-FR" sz="1200" b="1"/>
              <a:t>1602</a:t>
            </a:r>
            <a:r>
              <a:rPr lang="fr-FR" sz="1200"/>
              <a:t> et mort à Vincennes le 9 mars </a:t>
            </a:r>
            <a:r>
              <a:rPr lang="fr-FR" sz="1200" b="1"/>
              <a:t>1661</a:t>
            </a:r>
            <a:r>
              <a:rPr lang="fr-FR" sz="1200"/>
              <a:t>, mieux connu sous le nom de </a:t>
            </a:r>
            <a:r>
              <a:rPr lang="fr-FR" sz="1200" b="1"/>
              <a:t>cardinal Mazarin</a:t>
            </a:r>
            <a:r>
              <a:rPr lang="fr-FR" sz="1200"/>
              <a:t>, fut un diplomate et homme politique, d'abord </a:t>
            </a:r>
            <a:r>
              <a:rPr lang="fr-FR" sz="1200" b="1"/>
              <a:t>au service de la Papauté, puis des rois de France Louis XIII et Louis XIV</a:t>
            </a:r>
            <a:r>
              <a:rPr lang="fr-FR" sz="1200"/>
              <a:t>. Il succéda à Richelieu en tant que principal ministre d'État de 1643 à 1661.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436096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sz="1200" b="1"/>
              <a:t>Armand Jean du Plessis de Richelieu</a:t>
            </a:r>
            <a:r>
              <a:rPr lang="fr-FR" sz="1200"/>
              <a:t>, dit le cardinal de Richelieu, cardinal-duc de Richelieu et duc de Fronsac, est un ecclésiastique et homme d'État français, né le 9 septembre </a:t>
            </a:r>
            <a:r>
              <a:rPr lang="fr-FR" sz="1200" b="1"/>
              <a:t>1585</a:t>
            </a:r>
            <a:r>
              <a:rPr lang="fr-FR" sz="1200"/>
              <a:t> à Paris et mort le 4 décembre </a:t>
            </a:r>
            <a:r>
              <a:rPr lang="fr-FR" sz="1200" b="1"/>
              <a:t>1642</a:t>
            </a:r>
            <a:r>
              <a:rPr lang="fr-FR" sz="1200"/>
              <a:t> dans cette même ville. Pair de France, il a été le principal </a:t>
            </a:r>
            <a:r>
              <a:rPr lang="fr-FR" sz="1200" b="1"/>
              <a:t>ministre du roi Louis XIII</a:t>
            </a:r>
            <a:r>
              <a:rPr lang="fr-FR" sz="1200"/>
              <a:t>.</a:t>
            </a:r>
          </a:p>
          <a:p>
            <a:pPr algn="just"/>
            <a:endParaRPr lang="fr-FR" sz="1200"/>
          </a:p>
          <a:p>
            <a:pPr algn="just"/>
            <a:r>
              <a:rPr lang="fr-FR" sz="1200"/>
              <a:t>Initialement destiné au métier des armes, il est contraint d'entrer dans les ordres afin de conserver à sa famille le bénéfice de l'évêché de Luçon. Temporairement ministre des Affaires étrangères en 1616, il est nommé cardinal en 1622 et devient principal </a:t>
            </a:r>
            <a:r>
              <a:rPr lang="fr-FR" sz="1200" b="1"/>
              <a:t>ministre d'État de Louis XIII </a:t>
            </a:r>
            <a:r>
              <a:rPr lang="fr-FR" sz="1200"/>
              <a:t>en </a:t>
            </a:r>
            <a:r>
              <a:rPr lang="fr-FR" sz="1200" b="1"/>
              <a:t>1624</a:t>
            </a:r>
            <a:r>
              <a:rPr lang="fr-FR" sz="1200"/>
              <a:t>. Il reste en fonction jusqu'à sa mort, en 1642, date à laquelle le cardinal Mazarin lui succède.</a:t>
            </a:r>
          </a:p>
          <a:p>
            <a:pPr algn="just"/>
            <a:endParaRPr lang="fr-FR" sz="1200"/>
          </a:p>
          <a:p>
            <a:pPr algn="just"/>
            <a:r>
              <a:rPr lang="fr-FR" sz="1200"/>
              <a:t>La fonction exercée par Richelieu auprès de Louis XIII est souvent désignée par l'expression de « Premier ministre », bien que le titre ne soit utilisé à l'époque que de façon officieuse pour désigner le ministre principal du roi dont l'action englobe aussi bien des dimensions politiques, diplomatiques et coloniales que culturelles et religieuses.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776" y="3375572"/>
            <a:ext cx="2880320" cy="1709612"/>
          </a:xfrm>
          <a:solidFill>
            <a:srgbClr val="A35060"/>
          </a:solidFill>
        </p:spPr>
        <p:txBody>
          <a:bodyPr>
            <a:normAutofit fontScale="90000"/>
          </a:bodyPr>
          <a:lstStyle/>
          <a:p>
            <a:r>
              <a:rPr lang="fr-FR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Le Cardinal </a:t>
            </a:r>
            <a:br>
              <a:rPr lang="fr-FR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de</a:t>
            </a:r>
            <a:r>
              <a:rPr lang="fr-FR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FR" smtClean="0">
                <a:solidFill>
                  <a:schemeClr val="bg1"/>
                </a:solidFill>
              </a:rPr>
              <a:t>Richelieu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767</Words>
  <Application>Microsoft Office PowerPoint</Application>
  <PresentationFormat>Affichage à l'écran (4:3)</PresentationFormat>
  <Paragraphs>71</Paragraphs>
  <Slides>20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Bookman Old Style</vt:lpstr>
      <vt:lpstr>Calibri</vt:lpstr>
      <vt:lpstr>Thème Office</vt:lpstr>
      <vt:lpstr>L’âge classique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Cardinal  de Richelieu</vt:lpstr>
      <vt:lpstr>Colbert</vt:lpstr>
      <vt:lpstr>L’Académie française</vt:lpstr>
      <vt:lpstr>L’âge classique</vt:lpstr>
      <vt:lpstr>Musique</vt:lpstr>
      <vt:lpstr>Peinture</vt:lpstr>
      <vt:lpstr>Jardins à la française</vt:lpstr>
      <vt:lpstr>Sculpture</vt:lpstr>
      <vt:lpstr>Gastronomie</vt:lpstr>
      <vt:lpstr>Vins, fromages, desserts</vt:lpstr>
      <vt:lpstr>Mode</vt:lpstr>
      <vt:lpstr>Rayonnement de la France</vt:lpstr>
    </vt:vector>
  </TitlesOfParts>
  <Company>Education Nationale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L’âge classique</dc:title>
  <dc:creator>jean.petit</dc:creator>
  <cp:lastModifiedBy>Collège les Pins</cp:lastModifiedBy>
  <cp:revision>23</cp:revision>
  <dcterms:created xsi:type="dcterms:W3CDTF">2018-09-14T07:52:23Z</dcterms:created>
  <dcterms:modified xsi:type="dcterms:W3CDTF">2022-06-22T16:38:41Z</dcterms:modified>
</cp:coreProperties>
</file>