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9" r:id="rId5"/>
    <p:sldId id="270" r:id="rId6"/>
    <p:sldId id="271" r:id="rId7"/>
    <p:sldId id="272" r:id="rId8"/>
    <p:sldId id="274" r:id="rId9"/>
    <p:sldId id="268" r:id="rId10"/>
    <p:sldId id="262" r:id="rId11"/>
    <p:sldId id="263" r:id="rId12"/>
    <p:sldId id="264" r:id="rId13"/>
    <p:sldId id="265" r:id="rId14"/>
    <p:sldId id="266" r:id="rId15"/>
    <p:sldId id="258" r:id="rId16"/>
    <p:sldId id="259" r:id="rId17"/>
    <p:sldId id="260" r:id="rId18"/>
    <p:sldId id="261" r:id="rId19"/>
    <p:sldId id="27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0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321777-CD65-49E4-915B-4F7393CD6371}" type="datetimeFigureOut">
              <a:rPr lang="fr-FR" smtClean="0"/>
              <a:pPr/>
              <a:t>11/06/2021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1D9394-6CF2-4F62-9A71-90638BABBFD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21777-CD65-49E4-915B-4F7393CD6371}" type="datetimeFigureOut">
              <a:rPr lang="fr-FR" smtClean="0"/>
              <a:pPr/>
              <a:t>11/06/2021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D9394-6CF2-4F62-9A71-90638BABBFD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nterest.fr/joaqatack/pinocchio-winshluss/"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undernierlivre.net/marjane-satrapi-persepolis-integrale/" TargetMode="External"/><Relationship Id="rId1" Type="http://schemas.openxmlformats.org/officeDocument/2006/relationships/slideLayout" Target="../slideLayouts/slideLayout7.xml"/><Relationship Id="rId4" Type="http://schemas.openxmlformats.org/officeDocument/2006/relationships/hyperlink" Target="https://www.paperblog.fr/3351585/persepolis-marjane-satrap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P5z_CBRupIU"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a0PLYeYmKcc"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aW60zBd-p_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rDkF5eWZg7c"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r_GH6M7cUq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mtClean="0"/>
              <a:t>Persepolis</a:t>
            </a:r>
            <a:endParaRPr lang="fr-FR"/>
          </a:p>
        </p:txBody>
      </p:sp>
      <p:sp>
        <p:nvSpPr>
          <p:cNvPr id="3" name="Sous-titre 2"/>
          <p:cNvSpPr>
            <a:spLocks noGrp="1"/>
          </p:cNvSpPr>
          <p:nvPr>
            <p:ph type="subTitle" idx="1"/>
          </p:nvPr>
        </p:nvSpPr>
        <p:spPr/>
        <p:txBody>
          <a:bodyPr/>
          <a:lstStyle/>
          <a:p>
            <a:r>
              <a:rPr lang="fr-FR" smtClean="0"/>
              <a:t>Marjane Satrapi</a:t>
            </a: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7504" y="95250"/>
            <a:ext cx="4762500" cy="6667500"/>
          </a:xfrm>
          <a:prstGeom prst="rect">
            <a:avLst/>
          </a:prstGeom>
          <a:noFill/>
          <a:ln w="9525">
            <a:noFill/>
            <a:miter lim="800000"/>
            <a:headEnd/>
            <a:tailEnd/>
          </a:ln>
        </p:spPr>
      </p:pic>
      <p:sp>
        <p:nvSpPr>
          <p:cNvPr id="5124" name="AutoShape 4" descr="Description de cette image, également commentée ci-après"/>
          <p:cNvSpPr>
            <a:spLocks noChangeAspect="1" noChangeArrowheads="1"/>
          </p:cNvSpPr>
          <p:nvPr/>
        </p:nvSpPr>
        <p:spPr bwMode="auto">
          <a:xfrm>
            <a:off x="155575" y="-1401763"/>
            <a:ext cx="2095500" cy="29241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6" name="AutoShape 6" descr="Description de cette image, également commentée ci-après"/>
          <p:cNvSpPr>
            <a:spLocks noChangeAspect="1" noChangeArrowheads="1"/>
          </p:cNvSpPr>
          <p:nvPr/>
        </p:nvSpPr>
        <p:spPr bwMode="auto">
          <a:xfrm>
            <a:off x="155575" y="-1401763"/>
            <a:ext cx="2095500" cy="29241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7" name="Picture 7"/>
          <p:cNvPicPr>
            <a:picLocks noChangeAspect="1" noChangeArrowheads="1"/>
          </p:cNvPicPr>
          <p:nvPr/>
        </p:nvPicPr>
        <p:blipFill>
          <a:blip r:embed="rId3" cstate="print"/>
          <a:srcRect/>
          <a:stretch>
            <a:fillRect/>
          </a:stretch>
        </p:blipFill>
        <p:spPr bwMode="auto">
          <a:xfrm>
            <a:off x="5076056" y="1988840"/>
            <a:ext cx="2095500" cy="2924175"/>
          </a:xfrm>
          <a:prstGeom prst="rect">
            <a:avLst/>
          </a:prstGeom>
          <a:noFill/>
          <a:ln w="9525">
            <a:noFill/>
            <a:miter lim="800000"/>
            <a:headEnd/>
            <a:tailEnd/>
          </a:ln>
        </p:spPr>
      </p:pic>
      <p:sp>
        <p:nvSpPr>
          <p:cNvPr id="6" name="Rectangle 5"/>
          <p:cNvSpPr/>
          <p:nvPr/>
        </p:nvSpPr>
        <p:spPr>
          <a:xfrm>
            <a:off x="5004048" y="188640"/>
            <a:ext cx="3600400" cy="1754326"/>
          </a:xfrm>
          <a:prstGeom prst="rect">
            <a:avLst/>
          </a:prstGeom>
        </p:spPr>
        <p:txBody>
          <a:bodyPr wrap="square">
            <a:spAutoFit/>
          </a:bodyPr>
          <a:lstStyle/>
          <a:p>
            <a:r>
              <a:rPr lang="fr-FR" smtClean="0"/>
              <a:t>Winshluss, de son vrai nom Vincent Paronnaud, est un auteur de bandes dessinées et un cinéaste français né à La Rochelle en 1970. Il a coréalisé deux longs-métrages avec Marjane Satrapi.</a:t>
            </a: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9622" t="5597" r="6532" b="7748"/>
          <a:stretch>
            <a:fillRect/>
          </a:stretch>
        </p:blipFill>
        <p:spPr bwMode="auto">
          <a:xfrm>
            <a:off x="2411760" y="116632"/>
            <a:ext cx="4392488" cy="62646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a:hlinkClick r:id="rId3"/>
          </p:cNvPr>
          <p:cNvSpPr/>
          <p:nvPr/>
        </p:nvSpPr>
        <p:spPr>
          <a:xfrm>
            <a:off x="539552" y="6444044"/>
            <a:ext cx="80648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mtClean="0"/>
              <a:t>https://www.pinterest.fr/joaqatack/pinocchio-winshluss/</a:t>
            </a: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4166" t="31923" r="61599" b="24702"/>
          <a:stretch>
            <a:fillRect/>
          </a:stretch>
        </p:blipFill>
        <p:spPr bwMode="auto">
          <a:xfrm>
            <a:off x="107504" y="260648"/>
            <a:ext cx="8856984" cy="63367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9962" t="30831" r="4645" b="22822"/>
          <a:stretch>
            <a:fillRect/>
          </a:stretch>
        </p:blipFill>
        <p:spPr bwMode="auto">
          <a:xfrm>
            <a:off x="0" y="980728"/>
            <a:ext cx="9144000" cy="43204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5939988"/>
            <a:ext cx="72728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mtClean="0">
                <a:hlinkClick r:id="rId2"/>
              </a:rPr>
              <a:t>http://www.undernierlivre.net/marjane-satrapi-persepolis-integrale/</a:t>
            </a:r>
            <a:endParaRPr lang="fr-FR"/>
          </a:p>
        </p:txBody>
      </p:sp>
      <p:pic>
        <p:nvPicPr>
          <p:cNvPr id="22530" name="Picture 2">
            <a:hlinkClick r:id="rId2"/>
          </p:cNvPr>
          <p:cNvPicPr>
            <a:picLocks noChangeAspect="1" noChangeArrowheads="1"/>
          </p:cNvPicPr>
          <p:nvPr/>
        </p:nvPicPr>
        <p:blipFill>
          <a:blip r:embed="rId3" cstate="print"/>
          <a:srcRect l="11947" t="9469" r="38024" b="10797"/>
          <a:stretch>
            <a:fillRect/>
          </a:stretch>
        </p:blipFill>
        <p:spPr bwMode="auto">
          <a:xfrm>
            <a:off x="1403648" y="44624"/>
            <a:ext cx="6480720" cy="5832648"/>
          </a:xfrm>
          <a:prstGeom prst="rect">
            <a:avLst/>
          </a:prstGeom>
          <a:noFill/>
          <a:ln w="9525">
            <a:noFill/>
            <a:miter lim="800000"/>
            <a:headEnd/>
            <a:tailEnd/>
          </a:ln>
        </p:spPr>
      </p:pic>
      <p:sp>
        <p:nvSpPr>
          <p:cNvPr id="4" name="Rectangle 3"/>
          <p:cNvSpPr/>
          <p:nvPr/>
        </p:nvSpPr>
        <p:spPr>
          <a:xfrm>
            <a:off x="539552" y="6381328"/>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mtClean="0">
                <a:hlinkClick r:id="rId4"/>
              </a:rPr>
              <a:t>https://www.paperblog.fr/3351585/persepolis-marjane-satrapi/</a:t>
            </a: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Persepolis – Extrait 1/2</a:t>
            </a:r>
            <a:endParaRPr lang="fr-FR"/>
          </a:p>
        </p:txBody>
      </p:sp>
      <p:pic>
        <p:nvPicPr>
          <p:cNvPr id="2050" name="Picture 2">
            <a:hlinkClick r:id="rId2"/>
          </p:cNvPr>
          <p:cNvPicPr>
            <a:picLocks noChangeAspect="1" noChangeArrowheads="1"/>
          </p:cNvPicPr>
          <p:nvPr/>
        </p:nvPicPr>
        <p:blipFill>
          <a:blip r:embed="rId3" cstate="print"/>
          <a:srcRect l="2497" t="20298" r="35245" b="18672"/>
          <a:stretch>
            <a:fillRect/>
          </a:stretch>
        </p:blipFill>
        <p:spPr bwMode="auto">
          <a:xfrm>
            <a:off x="539552" y="1556792"/>
            <a:ext cx="8064896" cy="446449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5760"/>
            <a:ext cx="8229600" cy="1143000"/>
          </a:xfrm>
        </p:spPr>
        <p:txBody>
          <a:bodyPr/>
          <a:lstStyle/>
          <a:p>
            <a:r>
              <a:rPr lang="fr-FR" smtClean="0"/>
              <a:t>Persepolis – Extrait 2/2</a:t>
            </a:r>
            <a:endParaRPr lang="fr-FR"/>
          </a:p>
        </p:txBody>
      </p:sp>
      <p:pic>
        <p:nvPicPr>
          <p:cNvPr id="3074" name="Picture 2">
            <a:hlinkClick r:id="rId2"/>
          </p:cNvPr>
          <p:cNvPicPr>
            <a:picLocks noChangeAspect="1" noChangeArrowheads="1"/>
          </p:cNvPicPr>
          <p:nvPr/>
        </p:nvPicPr>
        <p:blipFill>
          <a:blip r:embed="rId3" cstate="print"/>
          <a:srcRect l="2497" t="20297" r="35245" b="18672"/>
          <a:stretch>
            <a:fillRect/>
          </a:stretch>
        </p:blipFill>
        <p:spPr bwMode="auto">
          <a:xfrm>
            <a:off x="539552" y="1340768"/>
            <a:ext cx="8064896" cy="446449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4171" t="17344" r="23571" b="25563"/>
          <a:stretch>
            <a:fillRect/>
          </a:stretch>
        </p:blipFill>
        <p:spPr bwMode="auto">
          <a:xfrm>
            <a:off x="107504" y="908720"/>
            <a:ext cx="8899196"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370975"/>
          </a:xfrm>
          <a:prstGeom prst="rect">
            <a:avLst/>
          </a:prstGeom>
        </p:spPr>
        <p:txBody>
          <a:bodyPr wrap="square">
            <a:spAutoFit/>
          </a:bodyPr>
          <a:lstStyle/>
          <a:p>
            <a:pPr algn="just"/>
            <a:r>
              <a:rPr lang="fr-FR" sz="2400" b="1" smtClean="0"/>
              <a:t>Synopsis</a:t>
            </a:r>
          </a:p>
          <a:p>
            <a:pPr algn="just"/>
            <a:endParaRPr lang="fr-FR" sz="2400" b="1" smtClean="0"/>
          </a:p>
          <a:p>
            <a:pPr algn="just"/>
            <a:r>
              <a:rPr lang="fr-FR" b="1" smtClean="0"/>
              <a:t>Téhéran</a:t>
            </a:r>
            <a:r>
              <a:rPr lang="fr-FR" smtClean="0"/>
              <a:t>, en 1978 : </a:t>
            </a:r>
            <a:r>
              <a:rPr lang="fr-FR" b="1" smtClean="0"/>
              <a:t>Marjane</a:t>
            </a:r>
            <a:r>
              <a:rPr lang="fr-FR" smtClean="0"/>
              <a:t>, huit ans, songe à l'avenir et se rêve en prophète de la galaxie. Choyée par des parents modernes et cultivés, particulièrement liée à sa grand-mère, elle suit avec exaltation les événements qui vont mener à la révolution et provoquer la chute du régime du Shah. Avec l'instauration de la « République islamique » débute le temps des « commissaires de la révolution » qui contrôlent tenues et comportements. Marjane, qui doit porter le voile, se rêve désormais en révolutionnaire.</a:t>
            </a:r>
          </a:p>
          <a:p>
            <a:pPr algn="just"/>
            <a:r>
              <a:rPr lang="fr-FR" smtClean="0"/>
              <a:t>Bientôt, la guerre contre l'Irak entraîne bombardements, privations, et disparitions de proches. La répression intérieure devient chaque jour plus sévère. Dans un contexte de plus en plus pénible, sa langue bien pendue et ses positions rebelles deviennent problématiques. Ses parents décident alors de l'envoyer en Autriche pour la protéger. À Vienne, Marjane vit à quatorze ans sa deuxième révolution : l'adolescence, la liberté, les vertiges de l'amour mais aussi l'exil, la solitude et la différence.</a:t>
            </a:r>
          </a:p>
          <a:p>
            <a:pPr algn="just"/>
            <a:r>
              <a:rPr lang="fr-FR" smtClean="0"/>
              <a:t>De retour chez ses parents, elle se marie pour pouvoir mener sa relation amoureuse au grand jour. Après une année avec cet homme qu'elle connaissait finalement mal, elle réalise qu'elle ne l'aime plus et en est très affligée. Un soir, une fête à laquelle elle participe se termine tragiquement : les militaires interviennent pour réprimer cette fête jugée immorale et pourchassent jusque sur les toits les jeunes hommes qui y participaient. Dans sa fuite, l'un d'entre eux tombe et décède. Cet événement terrible décide Marjane à quitter son mari, sa famille et son pays où elle ne peut vivre comme elle l'entend. Sa famille la soutient dans ces choix difficiles. Marjane part pour la France.</a:t>
            </a:r>
            <a:endParaRPr lang="fr-FR"/>
          </a:p>
        </p:txBody>
      </p:sp>
      <p:cxnSp>
        <p:nvCxnSpPr>
          <p:cNvPr id="5" name="Connecteur droit 4"/>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smtClean="0"/>
              <a:t>Histoire des arts</a:t>
            </a:r>
            <a:endParaRPr lang="fr-FR"/>
          </a:p>
        </p:txBody>
      </p:sp>
      <p:sp>
        <p:nvSpPr>
          <p:cNvPr id="3" name="Espace réservé du contenu 2"/>
          <p:cNvSpPr>
            <a:spLocks noGrp="1"/>
          </p:cNvSpPr>
          <p:nvPr>
            <p:ph idx="1"/>
          </p:nvPr>
        </p:nvSpPr>
        <p:spPr>
          <a:xfrm>
            <a:off x="467544" y="1052736"/>
            <a:ext cx="8496944" cy="5616624"/>
          </a:xfrm>
        </p:spPr>
        <p:txBody>
          <a:bodyPr>
            <a:normAutofit lnSpcReduction="10000"/>
          </a:bodyPr>
          <a:lstStyle/>
          <a:p>
            <a:r>
              <a:rPr lang="fr-FR" dirty="0" smtClean="0">
                <a:solidFill>
                  <a:srgbClr val="FFFF00"/>
                </a:solidFill>
              </a:rPr>
              <a:t>Histoire :</a:t>
            </a:r>
          </a:p>
          <a:p>
            <a:pPr lvl="1"/>
            <a:r>
              <a:rPr lang="fr-FR" dirty="0" smtClean="0"/>
              <a:t>L’Iran et sa révolution </a:t>
            </a:r>
          </a:p>
          <a:p>
            <a:pPr lvl="1"/>
            <a:r>
              <a:rPr lang="fr-FR" dirty="0" smtClean="0"/>
              <a:t>Les Gardiennes de la Révolution et le voile </a:t>
            </a:r>
          </a:p>
          <a:p>
            <a:r>
              <a:rPr lang="fr-FR" dirty="0" smtClean="0">
                <a:solidFill>
                  <a:srgbClr val="FFFF00"/>
                </a:solidFill>
              </a:rPr>
              <a:t>La </a:t>
            </a:r>
            <a:r>
              <a:rPr lang="fr-FR" dirty="0" smtClean="0">
                <a:solidFill>
                  <a:srgbClr val="FFFF00"/>
                </a:solidFill>
              </a:rPr>
              <a:t>bande-dessinée : </a:t>
            </a:r>
            <a:endParaRPr lang="fr-FR" dirty="0" smtClean="0">
              <a:solidFill>
                <a:srgbClr val="FFFF00"/>
              </a:solidFill>
            </a:endParaRPr>
          </a:p>
          <a:p>
            <a:pPr lvl="1"/>
            <a:r>
              <a:rPr lang="fr-FR" dirty="0" smtClean="0"/>
              <a:t>Le sujet : un récit autobiographique dessiné</a:t>
            </a:r>
          </a:p>
          <a:p>
            <a:pPr lvl="1"/>
            <a:r>
              <a:rPr lang="fr-FR" dirty="0" smtClean="0"/>
              <a:t>Le trait, le style : noir et blanc, trait épais…</a:t>
            </a:r>
          </a:p>
          <a:p>
            <a:r>
              <a:rPr lang="fr-FR" dirty="0" smtClean="0">
                <a:solidFill>
                  <a:srgbClr val="FFFF00"/>
                </a:solidFill>
              </a:rPr>
              <a:t>Le cinéma d’animation : </a:t>
            </a:r>
          </a:p>
          <a:p>
            <a:pPr lvl="1"/>
            <a:r>
              <a:rPr lang="fr-FR" dirty="0" smtClean="0"/>
              <a:t>La différence entre BD et dessin </a:t>
            </a:r>
            <a:r>
              <a:rPr lang="fr-FR" dirty="0" smtClean="0"/>
              <a:t>animé : </a:t>
            </a:r>
            <a:endParaRPr lang="fr-FR" dirty="0" smtClean="0"/>
          </a:p>
          <a:p>
            <a:pPr lvl="2"/>
            <a:r>
              <a:rPr lang="fr-FR" dirty="0" smtClean="0"/>
              <a:t>les </a:t>
            </a:r>
            <a:r>
              <a:rPr lang="fr-FR" b="1" dirty="0" smtClean="0"/>
              <a:t>voix, la musique</a:t>
            </a:r>
            <a:r>
              <a:rPr lang="fr-FR" dirty="0" smtClean="0"/>
              <a:t> : quels acteurs, quel compositeur ?</a:t>
            </a:r>
          </a:p>
          <a:p>
            <a:pPr lvl="2"/>
            <a:r>
              <a:rPr lang="fr-FR" dirty="0" smtClean="0"/>
              <a:t>Le cadrage et les </a:t>
            </a:r>
            <a:r>
              <a:rPr lang="fr-FR" dirty="0" smtClean="0"/>
              <a:t>mouvements.</a:t>
            </a:r>
          </a:p>
          <a:p>
            <a:pPr lvl="2"/>
            <a:r>
              <a:rPr lang="fr-FR" dirty="0" smtClean="0"/>
              <a:t>Le </a:t>
            </a:r>
            <a:r>
              <a:rPr lang="fr-FR" dirty="0" smtClean="0"/>
              <a:t>découpage et le temps du récit</a:t>
            </a:r>
            <a:r>
              <a:rPr lang="fr-FR" dirty="0" smtClean="0"/>
              <a: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Qui est Marjane SATRAPI ?</a:t>
            </a:r>
            <a:endParaRPr lang="fr-FR"/>
          </a:p>
        </p:txBody>
      </p:sp>
      <p:pic>
        <p:nvPicPr>
          <p:cNvPr id="1028" name="Picture 4">
            <a:hlinkClick r:id="rId2"/>
          </p:cNvPr>
          <p:cNvPicPr>
            <a:picLocks noChangeAspect="1" noChangeArrowheads="1"/>
          </p:cNvPicPr>
          <p:nvPr/>
        </p:nvPicPr>
        <p:blipFill>
          <a:blip r:embed="rId3" cstate="print"/>
          <a:srcRect l="2751" t="19485" r="34991" b="18500"/>
          <a:stretch>
            <a:fillRect/>
          </a:stretch>
        </p:blipFill>
        <p:spPr bwMode="auto">
          <a:xfrm>
            <a:off x="611560" y="1700808"/>
            <a:ext cx="8064896" cy="453650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31959" t="10454" r="32372" b="54109"/>
          <a:stretch>
            <a:fillRect/>
          </a:stretch>
        </p:blipFill>
        <p:spPr bwMode="auto">
          <a:xfrm>
            <a:off x="2483768" y="260648"/>
            <a:ext cx="6497002" cy="3645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555" name="Picture 3"/>
          <p:cNvPicPr>
            <a:picLocks noChangeAspect="1" noChangeArrowheads="1"/>
          </p:cNvPicPr>
          <p:nvPr/>
        </p:nvPicPr>
        <p:blipFill>
          <a:blip r:embed="rId3" cstate="print"/>
          <a:srcRect l="49444" t="25391" r="17759" b="24407"/>
          <a:stretch>
            <a:fillRect/>
          </a:stretch>
        </p:blipFill>
        <p:spPr bwMode="auto">
          <a:xfrm>
            <a:off x="467544" y="3039668"/>
            <a:ext cx="4032448" cy="34856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5" name="Connecteur droit avec flèche 4"/>
          <p:cNvCxnSpPr/>
          <p:nvPr/>
        </p:nvCxnSpPr>
        <p:spPr>
          <a:xfrm flipV="1">
            <a:off x="2915816" y="1988840"/>
            <a:ext cx="2808312" cy="27363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24" y="116632"/>
            <a:ext cx="8748464" cy="424731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sz="3600" b="1" smtClean="0"/>
              <a:t>Persépolis</a:t>
            </a:r>
            <a:r>
              <a:rPr lang="fr-FR" smtClean="0"/>
              <a:t> (grec ancien </a:t>
            </a:r>
            <a:r>
              <a:rPr lang="el-GR" smtClean="0"/>
              <a:t>Περσέπολις [</a:t>
            </a:r>
            <a:r>
              <a:rPr lang="fr-FR" smtClean="0"/>
              <a:t>Persépolis], « la cité perse »), Parsa en vieux-persan (persan </a:t>
            </a:r>
            <a:r>
              <a:rPr lang="ar-AE" smtClean="0"/>
              <a:t>تخت جمشید [</a:t>
            </a:r>
            <a:r>
              <a:rPr lang="fr-FR" smtClean="0"/>
              <a:t>Takht-e Jamshid], « le Trône de Jamshid »), était une </a:t>
            </a:r>
            <a:r>
              <a:rPr lang="fr-FR" smtClean="0">
                <a:solidFill>
                  <a:srgbClr val="FF0000"/>
                </a:solidFill>
              </a:rPr>
              <a:t>capitale de </a:t>
            </a:r>
            <a:r>
              <a:rPr lang="fr-FR" b="1" smtClean="0">
                <a:solidFill>
                  <a:srgbClr val="FF0000"/>
                </a:solidFill>
              </a:rPr>
              <a:t>l’empire perse</a:t>
            </a:r>
            <a:r>
              <a:rPr lang="fr-FR" b="1" smtClean="0"/>
              <a:t> </a:t>
            </a:r>
            <a:r>
              <a:rPr lang="fr-FR" smtClean="0"/>
              <a:t>achéménide. Le site se trouve dans la plaine de Marvdasht, au pied de la montagne Kuh-e Rahmat, à environ 70 km au nord-est de la ville de Shiraz, province de Fars, Iran.</a:t>
            </a:r>
          </a:p>
          <a:p>
            <a:pPr algn="just"/>
            <a:r>
              <a:rPr lang="fr-FR" smtClean="0"/>
              <a:t>Son édification commence en </a:t>
            </a:r>
            <a:r>
              <a:rPr lang="fr-FR" b="1" smtClean="0">
                <a:solidFill>
                  <a:schemeClr val="tx2">
                    <a:lumMod val="60000"/>
                    <a:lumOff val="40000"/>
                  </a:schemeClr>
                </a:solidFill>
              </a:rPr>
              <a:t>521</a:t>
            </a:r>
            <a:r>
              <a:rPr lang="fr-FR" smtClean="0"/>
              <a:t> av. J.-C. sur ordre de </a:t>
            </a:r>
            <a:r>
              <a:rPr lang="fr-FR" b="1" smtClean="0">
                <a:solidFill>
                  <a:srgbClr val="FF0000"/>
                </a:solidFill>
              </a:rPr>
              <a:t>Darius Ier. </a:t>
            </a:r>
            <a:r>
              <a:rPr lang="fr-FR" smtClean="0"/>
              <a:t>Elle fait partie d’un vaste programme de constructions monumentales visant à souligner l’unité et la diversité de l’empire perse achéménide, et à asseoir la légitimité du pouvoir royal. Elle fait appel à des ouvriers et artisans </a:t>
            </a:r>
            <a:r>
              <a:rPr lang="fr-FR" b="1" smtClean="0"/>
              <a:t>venus de toutes les satrapies de l’empire</a:t>
            </a:r>
            <a:r>
              <a:rPr lang="fr-FR" smtClean="0"/>
              <a:t>. L’architecture résulte d’une combinaison originale des styles issus de ces provinces créant ainsi le style architectural perse ébauché à Pasargades, également retrouvé à Suse et Ecbatane. Cette combinaison des savoir-faire marque également les autres arts perses, comme la </a:t>
            </a:r>
            <a:r>
              <a:rPr lang="fr-FR" b="1" smtClean="0"/>
              <a:t>sculpture ou l’orfèvrerie</a:t>
            </a:r>
            <a:r>
              <a:rPr lang="fr-FR" smtClean="0"/>
              <a:t>. La construction de Persépolis se poursuit pendant plus de deux siècles, jusqu’à la conquête de l'empire et la destruction partielle de la cité </a:t>
            </a:r>
            <a:r>
              <a:rPr lang="fr-FR" b="1" smtClean="0">
                <a:solidFill>
                  <a:srgbClr val="FF0000"/>
                </a:solidFill>
              </a:rPr>
              <a:t>par Alexandre le Grand </a:t>
            </a:r>
            <a:r>
              <a:rPr lang="fr-FR" smtClean="0"/>
              <a:t>en </a:t>
            </a:r>
            <a:r>
              <a:rPr lang="fr-FR" b="1" smtClean="0">
                <a:solidFill>
                  <a:schemeClr val="tx2">
                    <a:lumMod val="60000"/>
                    <a:lumOff val="40000"/>
                  </a:schemeClr>
                </a:solidFill>
              </a:rPr>
              <a:t>331</a:t>
            </a:r>
            <a:r>
              <a:rPr lang="fr-FR" smtClean="0"/>
              <a:t> av. J.-C.</a:t>
            </a:r>
            <a:endParaRPr lang="fr-FR"/>
          </a:p>
        </p:txBody>
      </p:sp>
      <p:sp>
        <p:nvSpPr>
          <p:cNvPr id="4" name="Rectangle 3"/>
          <p:cNvSpPr/>
          <p:nvPr/>
        </p:nvSpPr>
        <p:spPr>
          <a:xfrm>
            <a:off x="1619672" y="4627582"/>
            <a:ext cx="6228184" cy="196977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smtClean="0"/>
              <a:t>Un </a:t>
            </a:r>
            <a:r>
              <a:rPr lang="fr-FR" sz="3200" b="1" smtClean="0"/>
              <a:t>satrape</a:t>
            </a:r>
            <a:r>
              <a:rPr lang="fr-FR" smtClean="0"/>
              <a:t> (du grec σατράπης / satrápês, lui-même adapté de l'iranien xšaθrapā, du vieux perse xšaθrapāvan, signifiant « protecteur du pouvoir [royaume] ») est le gouverneur d'une </a:t>
            </a:r>
            <a:r>
              <a:rPr lang="fr-FR" b="1" smtClean="0"/>
              <a:t>satrapie</a:t>
            </a:r>
            <a:r>
              <a:rPr lang="fr-FR" smtClean="0"/>
              <a:t>, c'est-à-dire une division administrative de l'empire achéménide (Perse), du Royaume de Macédoine et de l'empire Séleucide.</a:t>
            </a: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Persépolis, Irán, 2016-09-24, DD 53.jpg"/>
          <p:cNvSpPr>
            <a:spLocks noChangeAspect="1" noChangeArrowheads="1"/>
          </p:cNvSpPr>
          <p:nvPr/>
        </p:nvSpPr>
        <p:spPr bwMode="auto">
          <a:xfrm>
            <a:off x="155575" y="-2346325"/>
            <a:ext cx="6524625" cy="4895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603" name="Picture 3"/>
          <p:cNvPicPr>
            <a:picLocks noChangeAspect="1" noChangeArrowheads="1"/>
          </p:cNvPicPr>
          <p:nvPr/>
        </p:nvPicPr>
        <p:blipFill>
          <a:blip r:embed="rId2" cstate="print"/>
          <a:srcRect/>
          <a:stretch>
            <a:fillRect/>
          </a:stretch>
        </p:blipFill>
        <p:spPr bwMode="auto">
          <a:xfrm>
            <a:off x="467544" y="260648"/>
            <a:ext cx="8244408" cy="61936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21953" t="10057" r="23470" b="18264"/>
          <a:stretch>
            <a:fillRect/>
          </a:stretch>
        </p:blipFill>
        <p:spPr bwMode="auto">
          <a:xfrm>
            <a:off x="251520" y="260648"/>
            <a:ext cx="8640960" cy="64087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38634" t="29022" r="3548" b="24562"/>
          <a:stretch>
            <a:fillRect/>
          </a:stretch>
        </p:blipFill>
        <p:spPr bwMode="auto">
          <a:xfrm>
            <a:off x="155509" y="116632"/>
            <a:ext cx="6576731" cy="2981210"/>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l="3053" t="38016" r="38024" b="17688"/>
          <a:stretch>
            <a:fillRect/>
          </a:stretch>
        </p:blipFill>
        <p:spPr bwMode="auto">
          <a:xfrm>
            <a:off x="1403648" y="3429000"/>
            <a:ext cx="763284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l="9210" t="16480" r="36926" b="29761"/>
          <a:stretch>
            <a:fillRect/>
          </a:stretch>
        </p:blipFill>
        <p:spPr bwMode="auto">
          <a:xfrm>
            <a:off x="467544" y="836712"/>
            <a:ext cx="8208912" cy="4608512"/>
          </a:xfrm>
          <a:prstGeom prst="rect">
            <a:avLst/>
          </a:prstGeom>
          <a:noFill/>
          <a:ln w="9525">
            <a:noFill/>
            <a:miter lim="800000"/>
            <a:headEnd/>
            <a:tailEnd/>
          </a:ln>
        </p:spPr>
      </p:pic>
      <p:sp>
        <p:nvSpPr>
          <p:cNvPr id="4" name="Triangle isocèle 3">
            <a:hlinkClick r:id="rId2"/>
          </p:cNvPr>
          <p:cNvSpPr/>
          <p:nvPr/>
        </p:nvSpPr>
        <p:spPr>
          <a:xfrm rot="5400000">
            <a:off x="3671900" y="3032956"/>
            <a:ext cx="1584176" cy="1512168"/>
          </a:xfrm>
          <a:prstGeom prst="triangl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5733256"/>
            <a:ext cx="66064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mtClean="0">
                <a:hlinkClick r:id="rId2"/>
              </a:rPr>
              <a:t>https://www.youtube.com/watch?v=r_GH6M7cUq4</a:t>
            </a:r>
            <a:endParaRPr lang="fr-FR"/>
          </a:p>
        </p:txBody>
      </p:sp>
      <p:pic>
        <p:nvPicPr>
          <p:cNvPr id="24578" name="Picture 2">
            <a:hlinkClick r:id="rId2"/>
          </p:cNvPr>
          <p:cNvPicPr>
            <a:picLocks noChangeAspect="1" noChangeArrowheads="1"/>
          </p:cNvPicPr>
          <p:nvPr/>
        </p:nvPicPr>
        <p:blipFill>
          <a:blip r:embed="rId3" cstate="print"/>
          <a:srcRect l="1942" t="16360" r="34689" b="25563"/>
          <a:stretch>
            <a:fillRect/>
          </a:stretch>
        </p:blipFill>
        <p:spPr bwMode="auto">
          <a:xfrm>
            <a:off x="539552" y="1196752"/>
            <a:ext cx="8208912"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389</Words>
  <Application>Microsoft Office PowerPoint</Application>
  <PresentationFormat>Affichage à l'écran (4:3)</PresentationFormat>
  <Paragraphs>30</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Persepolis</vt:lpstr>
      <vt:lpstr>Qui est Marjane SATRAPI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Persepolis – Extrait 1/2</vt:lpstr>
      <vt:lpstr>Persepolis – Extrait 2/2</vt:lpstr>
      <vt:lpstr>Diapositive 17</vt:lpstr>
      <vt:lpstr>Diapositive 18</vt:lpstr>
      <vt:lpstr>Histoire des arts</vt:lpstr>
    </vt:vector>
  </TitlesOfParts>
  <Company>CG34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Persepolis</dc:title>
  <dc:creator>jean.petit</dc:creator>
  <cp:lastModifiedBy>CRIF</cp:lastModifiedBy>
  <cp:revision>22</cp:revision>
  <dcterms:created xsi:type="dcterms:W3CDTF">2018-03-12T11:21:41Z</dcterms:created>
  <dcterms:modified xsi:type="dcterms:W3CDTF">2021-06-11T08:24:30Z</dcterms:modified>
</cp:coreProperties>
</file>