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0" r:id="rId5"/>
    <p:sldId id="259" r:id="rId6"/>
    <p:sldId id="261" r:id="rId7"/>
    <p:sldId id="262" r:id="rId8"/>
    <p:sldId id="263" r:id="rId9"/>
    <p:sldId id="264" r:id="rId10"/>
    <p:sldId id="265" r:id="rId11"/>
    <p:sldId id="266" r:id="rId12"/>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p:scale>
          <a:sx n="100" d="100"/>
          <a:sy n="100" d="100"/>
        </p:scale>
        <p:origin x="936" y="42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5388239-B831-428C-931C-84D1C46827C1}"/>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C055849D-DE5F-4BD1-BBAD-7601182FE2E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2C6DE846-96F6-482C-9C0B-A3FF740CA7B3}"/>
              </a:ext>
            </a:extLst>
          </p:cNvPr>
          <p:cNvSpPr>
            <a:spLocks noGrp="1"/>
          </p:cNvSpPr>
          <p:nvPr>
            <p:ph type="dt" sz="half" idx="10"/>
          </p:nvPr>
        </p:nvSpPr>
        <p:spPr/>
        <p:txBody>
          <a:bodyPr/>
          <a:lstStyle/>
          <a:p>
            <a:fld id="{CD8939BD-62C7-4785-B6B0-72E759D353C7}" type="datetimeFigureOut">
              <a:rPr lang="fr-FR" smtClean="0"/>
              <a:t>24/06/2022</a:t>
            </a:fld>
            <a:endParaRPr lang="fr-FR"/>
          </a:p>
        </p:txBody>
      </p:sp>
      <p:sp>
        <p:nvSpPr>
          <p:cNvPr id="5" name="Espace réservé du pied de page 4">
            <a:extLst>
              <a:ext uri="{FF2B5EF4-FFF2-40B4-BE49-F238E27FC236}">
                <a16:creationId xmlns:a16="http://schemas.microsoft.com/office/drawing/2014/main" id="{2FC1F33B-A2B0-4EF4-B985-68E2E4EF417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DBEB605-5039-4F64-BF6F-0B706572E79A}"/>
              </a:ext>
            </a:extLst>
          </p:cNvPr>
          <p:cNvSpPr>
            <a:spLocks noGrp="1"/>
          </p:cNvSpPr>
          <p:nvPr>
            <p:ph type="sldNum" sz="quarter" idx="12"/>
          </p:nvPr>
        </p:nvSpPr>
        <p:spPr/>
        <p:txBody>
          <a:bodyPr/>
          <a:lstStyle/>
          <a:p>
            <a:fld id="{0E4827DB-6A87-4642-8471-A614D9B9CAA4}" type="slidenum">
              <a:rPr lang="fr-FR" smtClean="0"/>
              <a:t>‹N°›</a:t>
            </a:fld>
            <a:endParaRPr lang="fr-FR"/>
          </a:p>
        </p:txBody>
      </p:sp>
    </p:spTree>
    <p:extLst>
      <p:ext uri="{BB962C8B-B14F-4D97-AF65-F5344CB8AC3E}">
        <p14:creationId xmlns:p14="http://schemas.microsoft.com/office/powerpoint/2010/main" val="3917923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55323B9-C298-4CC4-A8C4-65585716566B}"/>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C6F94950-E6F9-4C3D-8924-25DACF981743}"/>
              </a:ext>
            </a:extLst>
          </p:cNvPr>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F9A3437-B02C-44BE-B718-24FAB43229EC}"/>
              </a:ext>
            </a:extLst>
          </p:cNvPr>
          <p:cNvSpPr>
            <a:spLocks noGrp="1"/>
          </p:cNvSpPr>
          <p:nvPr>
            <p:ph type="dt" sz="half" idx="10"/>
          </p:nvPr>
        </p:nvSpPr>
        <p:spPr/>
        <p:txBody>
          <a:bodyPr/>
          <a:lstStyle/>
          <a:p>
            <a:fld id="{CD8939BD-62C7-4785-B6B0-72E759D353C7}" type="datetimeFigureOut">
              <a:rPr lang="fr-FR" smtClean="0"/>
              <a:t>24/06/2022</a:t>
            </a:fld>
            <a:endParaRPr lang="fr-FR"/>
          </a:p>
        </p:txBody>
      </p:sp>
      <p:sp>
        <p:nvSpPr>
          <p:cNvPr id="5" name="Espace réservé du pied de page 4">
            <a:extLst>
              <a:ext uri="{FF2B5EF4-FFF2-40B4-BE49-F238E27FC236}">
                <a16:creationId xmlns:a16="http://schemas.microsoft.com/office/drawing/2014/main" id="{78A35C7A-0539-4ABD-B521-1F1BF71720D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6A837B1-522F-4DE8-B1DD-2AFB18170900}"/>
              </a:ext>
            </a:extLst>
          </p:cNvPr>
          <p:cNvSpPr>
            <a:spLocks noGrp="1"/>
          </p:cNvSpPr>
          <p:nvPr>
            <p:ph type="sldNum" sz="quarter" idx="12"/>
          </p:nvPr>
        </p:nvSpPr>
        <p:spPr/>
        <p:txBody>
          <a:bodyPr/>
          <a:lstStyle/>
          <a:p>
            <a:fld id="{0E4827DB-6A87-4642-8471-A614D9B9CAA4}" type="slidenum">
              <a:rPr lang="fr-FR" smtClean="0"/>
              <a:t>‹N°›</a:t>
            </a:fld>
            <a:endParaRPr lang="fr-FR"/>
          </a:p>
        </p:txBody>
      </p:sp>
    </p:spTree>
    <p:extLst>
      <p:ext uri="{BB962C8B-B14F-4D97-AF65-F5344CB8AC3E}">
        <p14:creationId xmlns:p14="http://schemas.microsoft.com/office/powerpoint/2010/main" val="15487504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ABC22342-E696-4AE1-806B-7076360EB277}"/>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3E8114A4-9FC5-4766-8D7D-E45065F0479C}"/>
              </a:ext>
            </a:extLst>
          </p:cNvPr>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6D90C47-7385-4777-87BC-1B8A2D127AB6}"/>
              </a:ext>
            </a:extLst>
          </p:cNvPr>
          <p:cNvSpPr>
            <a:spLocks noGrp="1"/>
          </p:cNvSpPr>
          <p:nvPr>
            <p:ph type="dt" sz="half" idx="10"/>
          </p:nvPr>
        </p:nvSpPr>
        <p:spPr/>
        <p:txBody>
          <a:bodyPr/>
          <a:lstStyle/>
          <a:p>
            <a:fld id="{CD8939BD-62C7-4785-B6B0-72E759D353C7}" type="datetimeFigureOut">
              <a:rPr lang="fr-FR" smtClean="0"/>
              <a:t>24/06/2022</a:t>
            </a:fld>
            <a:endParaRPr lang="fr-FR"/>
          </a:p>
        </p:txBody>
      </p:sp>
      <p:sp>
        <p:nvSpPr>
          <p:cNvPr id="5" name="Espace réservé du pied de page 4">
            <a:extLst>
              <a:ext uri="{FF2B5EF4-FFF2-40B4-BE49-F238E27FC236}">
                <a16:creationId xmlns:a16="http://schemas.microsoft.com/office/drawing/2014/main" id="{FE94A319-C4E5-4D98-BAF3-C833FE3CFE5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C53F74C-5E86-44A8-A0F3-E59E8FFF8637}"/>
              </a:ext>
            </a:extLst>
          </p:cNvPr>
          <p:cNvSpPr>
            <a:spLocks noGrp="1"/>
          </p:cNvSpPr>
          <p:nvPr>
            <p:ph type="sldNum" sz="quarter" idx="12"/>
          </p:nvPr>
        </p:nvSpPr>
        <p:spPr/>
        <p:txBody>
          <a:bodyPr/>
          <a:lstStyle/>
          <a:p>
            <a:fld id="{0E4827DB-6A87-4642-8471-A614D9B9CAA4}" type="slidenum">
              <a:rPr lang="fr-FR" smtClean="0"/>
              <a:t>‹N°›</a:t>
            </a:fld>
            <a:endParaRPr lang="fr-FR"/>
          </a:p>
        </p:txBody>
      </p:sp>
    </p:spTree>
    <p:extLst>
      <p:ext uri="{BB962C8B-B14F-4D97-AF65-F5344CB8AC3E}">
        <p14:creationId xmlns:p14="http://schemas.microsoft.com/office/powerpoint/2010/main" val="16102730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85AC54D-907F-4AA8-83F4-2129CBE98081}"/>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F16CB8F8-9D2F-4B1C-AF64-64993243CDAB}"/>
              </a:ext>
            </a:extLst>
          </p:cNvPr>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DFC7E6C-0B44-4233-9201-CD387B5B0F52}"/>
              </a:ext>
            </a:extLst>
          </p:cNvPr>
          <p:cNvSpPr>
            <a:spLocks noGrp="1"/>
          </p:cNvSpPr>
          <p:nvPr>
            <p:ph type="dt" sz="half" idx="10"/>
          </p:nvPr>
        </p:nvSpPr>
        <p:spPr/>
        <p:txBody>
          <a:bodyPr/>
          <a:lstStyle/>
          <a:p>
            <a:fld id="{CD8939BD-62C7-4785-B6B0-72E759D353C7}" type="datetimeFigureOut">
              <a:rPr lang="fr-FR" smtClean="0"/>
              <a:t>24/06/2022</a:t>
            </a:fld>
            <a:endParaRPr lang="fr-FR"/>
          </a:p>
        </p:txBody>
      </p:sp>
      <p:sp>
        <p:nvSpPr>
          <p:cNvPr id="5" name="Espace réservé du pied de page 4">
            <a:extLst>
              <a:ext uri="{FF2B5EF4-FFF2-40B4-BE49-F238E27FC236}">
                <a16:creationId xmlns:a16="http://schemas.microsoft.com/office/drawing/2014/main" id="{D926D4D2-EFB6-4377-909F-46F14FE5805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C8644D8-6D46-4827-8EAA-252B07BE61F1}"/>
              </a:ext>
            </a:extLst>
          </p:cNvPr>
          <p:cNvSpPr>
            <a:spLocks noGrp="1"/>
          </p:cNvSpPr>
          <p:nvPr>
            <p:ph type="sldNum" sz="quarter" idx="12"/>
          </p:nvPr>
        </p:nvSpPr>
        <p:spPr/>
        <p:txBody>
          <a:bodyPr/>
          <a:lstStyle/>
          <a:p>
            <a:fld id="{0E4827DB-6A87-4642-8471-A614D9B9CAA4}" type="slidenum">
              <a:rPr lang="fr-FR" smtClean="0"/>
              <a:t>‹N°›</a:t>
            </a:fld>
            <a:endParaRPr lang="fr-FR"/>
          </a:p>
        </p:txBody>
      </p:sp>
    </p:spTree>
    <p:extLst>
      <p:ext uri="{BB962C8B-B14F-4D97-AF65-F5344CB8AC3E}">
        <p14:creationId xmlns:p14="http://schemas.microsoft.com/office/powerpoint/2010/main" val="220428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A39A357-A11F-4CC1-A053-830A233EF394}"/>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B205565D-59BE-4C0C-872A-23BCC190D44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a:extLst>
              <a:ext uri="{FF2B5EF4-FFF2-40B4-BE49-F238E27FC236}">
                <a16:creationId xmlns:a16="http://schemas.microsoft.com/office/drawing/2014/main" id="{C0CE860B-1440-4060-8685-BFF32DCF10D7}"/>
              </a:ext>
            </a:extLst>
          </p:cNvPr>
          <p:cNvSpPr>
            <a:spLocks noGrp="1"/>
          </p:cNvSpPr>
          <p:nvPr>
            <p:ph type="dt" sz="half" idx="10"/>
          </p:nvPr>
        </p:nvSpPr>
        <p:spPr/>
        <p:txBody>
          <a:bodyPr/>
          <a:lstStyle/>
          <a:p>
            <a:fld id="{CD8939BD-62C7-4785-B6B0-72E759D353C7}" type="datetimeFigureOut">
              <a:rPr lang="fr-FR" smtClean="0"/>
              <a:t>24/06/2022</a:t>
            </a:fld>
            <a:endParaRPr lang="fr-FR"/>
          </a:p>
        </p:txBody>
      </p:sp>
      <p:sp>
        <p:nvSpPr>
          <p:cNvPr id="5" name="Espace réservé du pied de page 4">
            <a:extLst>
              <a:ext uri="{FF2B5EF4-FFF2-40B4-BE49-F238E27FC236}">
                <a16:creationId xmlns:a16="http://schemas.microsoft.com/office/drawing/2014/main" id="{D3D38E74-7195-40D2-A1EE-CB95C206240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8B5939D-5DE2-4C95-87DD-D56FDC1F27DF}"/>
              </a:ext>
            </a:extLst>
          </p:cNvPr>
          <p:cNvSpPr>
            <a:spLocks noGrp="1"/>
          </p:cNvSpPr>
          <p:nvPr>
            <p:ph type="sldNum" sz="quarter" idx="12"/>
          </p:nvPr>
        </p:nvSpPr>
        <p:spPr/>
        <p:txBody>
          <a:bodyPr/>
          <a:lstStyle/>
          <a:p>
            <a:fld id="{0E4827DB-6A87-4642-8471-A614D9B9CAA4}" type="slidenum">
              <a:rPr lang="fr-FR" smtClean="0"/>
              <a:t>‹N°›</a:t>
            </a:fld>
            <a:endParaRPr lang="fr-FR"/>
          </a:p>
        </p:txBody>
      </p:sp>
    </p:spTree>
    <p:extLst>
      <p:ext uri="{BB962C8B-B14F-4D97-AF65-F5344CB8AC3E}">
        <p14:creationId xmlns:p14="http://schemas.microsoft.com/office/powerpoint/2010/main" val="31497881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A46A91E-D54D-4510-A117-7788E7441ABA}"/>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8D68DFEA-0FAF-4CE5-B037-066AF6089103}"/>
              </a:ext>
            </a:extLst>
          </p:cNvPr>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51E9C5A1-4935-4985-99C1-747A732EA9D4}"/>
              </a:ext>
            </a:extLst>
          </p:cNvPr>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095E30BB-9B09-4581-8B46-F38B36D1D588}"/>
              </a:ext>
            </a:extLst>
          </p:cNvPr>
          <p:cNvSpPr>
            <a:spLocks noGrp="1"/>
          </p:cNvSpPr>
          <p:nvPr>
            <p:ph type="dt" sz="half" idx="10"/>
          </p:nvPr>
        </p:nvSpPr>
        <p:spPr/>
        <p:txBody>
          <a:bodyPr/>
          <a:lstStyle/>
          <a:p>
            <a:fld id="{CD8939BD-62C7-4785-B6B0-72E759D353C7}" type="datetimeFigureOut">
              <a:rPr lang="fr-FR" smtClean="0"/>
              <a:t>24/06/2022</a:t>
            </a:fld>
            <a:endParaRPr lang="fr-FR"/>
          </a:p>
        </p:txBody>
      </p:sp>
      <p:sp>
        <p:nvSpPr>
          <p:cNvPr id="6" name="Espace réservé du pied de page 5">
            <a:extLst>
              <a:ext uri="{FF2B5EF4-FFF2-40B4-BE49-F238E27FC236}">
                <a16:creationId xmlns:a16="http://schemas.microsoft.com/office/drawing/2014/main" id="{1AA2D812-F70F-4FC6-9912-D75DAC19B7B7}"/>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A594C5C8-B6EB-4DED-BA26-F94AA1084080}"/>
              </a:ext>
            </a:extLst>
          </p:cNvPr>
          <p:cNvSpPr>
            <a:spLocks noGrp="1"/>
          </p:cNvSpPr>
          <p:nvPr>
            <p:ph type="sldNum" sz="quarter" idx="12"/>
          </p:nvPr>
        </p:nvSpPr>
        <p:spPr/>
        <p:txBody>
          <a:bodyPr/>
          <a:lstStyle/>
          <a:p>
            <a:fld id="{0E4827DB-6A87-4642-8471-A614D9B9CAA4}" type="slidenum">
              <a:rPr lang="fr-FR" smtClean="0"/>
              <a:t>‹N°›</a:t>
            </a:fld>
            <a:endParaRPr lang="fr-FR"/>
          </a:p>
        </p:txBody>
      </p:sp>
    </p:spTree>
    <p:extLst>
      <p:ext uri="{BB962C8B-B14F-4D97-AF65-F5344CB8AC3E}">
        <p14:creationId xmlns:p14="http://schemas.microsoft.com/office/powerpoint/2010/main" val="18932646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4624E8A-15E6-4075-9413-D74DF3731F5F}"/>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9C7EFDE5-AD2E-416A-AAAC-CC40B9094A7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a:extLst>
              <a:ext uri="{FF2B5EF4-FFF2-40B4-BE49-F238E27FC236}">
                <a16:creationId xmlns:a16="http://schemas.microsoft.com/office/drawing/2014/main" id="{4CE55DB7-F26C-4705-A231-FB75B7BED466}"/>
              </a:ext>
            </a:extLst>
          </p:cNvPr>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FB59FD1C-7115-48F1-87E1-72698B719BE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a:extLst>
              <a:ext uri="{FF2B5EF4-FFF2-40B4-BE49-F238E27FC236}">
                <a16:creationId xmlns:a16="http://schemas.microsoft.com/office/drawing/2014/main" id="{FB227896-D748-40B8-AC84-BB4455686952}"/>
              </a:ext>
            </a:extLst>
          </p:cNvPr>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6CE4E080-9F98-4BAB-BED5-DACF1D915CEB}"/>
              </a:ext>
            </a:extLst>
          </p:cNvPr>
          <p:cNvSpPr>
            <a:spLocks noGrp="1"/>
          </p:cNvSpPr>
          <p:nvPr>
            <p:ph type="dt" sz="half" idx="10"/>
          </p:nvPr>
        </p:nvSpPr>
        <p:spPr/>
        <p:txBody>
          <a:bodyPr/>
          <a:lstStyle/>
          <a:p>
            <a:fld id="{CD8939BD-62C7-4785-B6B0-72E759D353C7}" type="datetimeFigureOut">
              <a:rPr lang="fr-FR" smtClean="0"/>
              <a:t>24/06/2022</a:t>
            </a:fld>
            <a:endParaRPr lang="fr-FR"/>
          </a:p>
        </p:txBody>
      </p:sp>
      <p:sp>
        <p:nvSpPr>
          <p:cNvPr id="8" name="Espace réservé du pied de page 7">
            <a:extLst>
              <a:ext uri="{FF2B5EF4-FFF2-40B4-BE49-F238E27FC236}">
                <a16:creationId xmlns:a16="http://schemas.microsoft.com/office/drawing/2014/main" id="{9A1B37CF-EA81-43FE-B95B-CA30C400E936}"/>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812B490D-E152-40F3-924B-53D7E9C465F4}"/>
              </a:ext>
            </a:extLst>
          </p:cNvPr>
          <p:cNvSpPr>
            <a:spLocks noGrp="1"/>
          </p:cNvSpPr>
          <p:nvPr>
            <p:ph type="sldNum" sz="quarter" idx="12"/>
          </p:nvPr>
        </p:nvSpPr>
        <p:spPr/>
        <p:txBody>
          <a:bodyPr/>
          <a:lstStyle/>
          <a:p>
            <a:fld id="{0E4827DB-6A87-4642-8471-A614D9B9CAA4}" type="slidenum">
              <a:rPr lang="fr-FR" smtClean="0"/>
              <a:t>‹N°›</a:t>
            </a:fld>
            <a:endParaRPr lang="fr-FR"/>
          </a:p>
        </p:txBody>
      </p:sp>
    </p:spTree>
    <p:extLst>
      <p:ext uri="{BB962C8B-B14F-4D97-AF65-F5344CB8AC3E}">
        <p14:creationId xmlns:p14="http://schemas.microsoft.com/office/powerpoint/2010/main" val="24907943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6649BDA-F169-43DB-86BA-53FFD7EBE220}"/>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FD8C8E04-273D-4B92-95EA-5A5CCFAFF2A9}"/>
              </a:ext>
            </a:extLst>
          </p:cNvPr>
          <p:cNvSpPr>
            <a:spLocks noGrp="1"/>
          </p:cNvSpPr>
          <p:nvPr>
            <p:ph type="dt" sz="half" idx="10"/>
          </p:nvPr>
        </p:nvSpPr>
        <p:spPr/>
        <p:txBody>
          <a:bodyPr/>
          <a:lstStyle/>
          <a:p>
            <a:fld id="{CD8939BD-62C7-4785-B6B0-72E759D353C7}" type="datetimeFigureOut">
              <a:rPr lang="fr-FR" smtClean="0"/>
              <a:t>24/06/2022</a:t>
            </a:fld>
            <a:endParaRPr lang="fr-FR"/>
          </a:p>
        </p:txBody>
      </p:sp>
      <p:sp>
        <p:nvSpPr>
          <p:cNvPr id="4" name="Espace réservé du pied de page 3">
            <a:extLst>
              <a:ext uri="{FF2B5EF4-FFF2-40B4-BE49-F238E27FC236}">
                <a16:creationId xmlns:a16="http://schemas.microsoft.com/office/drawing/2014/main" id="{DF024EFA-0F73-4111-A7C4-E75B54F5ECB1}"/>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6ECEA4CF-31ED-4E11-AFD6-325D7EE1C11F}"/>
              </a:ext>
            </a:extLst>
          </p:cNvPr>
          <p:cNvSpPr>
            <a:spLocks noGrp="1"/>
          </p:cNvSpPr>
          <p:nvPr>
            <p:ph type="sldNum" sz="quarter" idx="12"/>
          </p:nvPr>
        </p:nvSpPr>
        <p:spPr/>
        <p:txBody>
          <a:bodyPr/>
          <a:lstStyle/>
          <a:p>
            <a:fld id="{0E4827DB-6A87-4642-8471-A614D9B9CAA4}" type="slidenum">
              <a:rPr lang="fr-FR" smtClean="0"/>
              <a:t>‹N°›</a:t>
            </a:fld>
            <a:endParaRPr lang="fr-FR"/>
          </a:p>
        </p:txBody>
      </p:sp>
    </p:spTree>
    <p:extLst>
      <p:ext uri="{BB962C8B-B14F-4D97-AF65-F5344CB8AC3E}">
        <p14:creationId xmlns:p14="http://schemas.microsoft.com/office/powerpoint/2010/main" val="3065329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E1F59E62-43F6-4F32-8A33-581D87BD188E}"/>
              </a:ext>
            </a:extLst>
          </p:cNvPr>
          <p:cNvSpPr>
            <a:spLocks noGrp="1"/>
          </p:cNvSpPr>
          <p:nvPr>
            <p:ph type="dt" sz="half" idx="10"/>
          </p:nvPr>
        </p:nvSpPr>
        <p:spPr/>
        <p:txBody>
          <a:bodyPr/>
          <a:lstStyle/>
          <a:p>
            <a:fld id="{CD8939BD-62C7-4785-B6B0-72E759D353C7}" type="datetimeFigureOut">
              <a:rPr lang="fr-FR" smtClean="0"/>
              <a:t>24/06/2022</a:t>
            </a:fld>
            <a:endParaRPr lang="fr-FR"/>
          </a:p>
        </p:txBody>
      </p:sp>
      <p:sp>
        <p:nvSpPr>
          <p:cNvPr id="3" name="Espace réservé du pied de page 2">
            <a:extLst>
              <a:ext uri="{FF2B5EF4-FFF2-40B4-BE49-F238E27FC236}">
                <a16:creationId xmlns:a16="http://schemas.microsoft.com/office/drawing/2014/main" id="{5150A987-C7D5-467F-BFDE-A2FE85ADB131}"/>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48F6A489-632B-4C1D-BE3E-13D627C6AF4D}"/>
              </a:ext>
            </a:extLst>
          </p:cNvPr>
          <p:cNvSpPr>
            <a:spLocks noGrp="1"/>
          </p:cNvSpPr>
          <p:nvPr>
            <p:ph type="sldNum" sz="quarter" idx="12"/>
          </p:nvPr>
        </p:nvSpPr>
        <p:spPr/>
        <p:txBody>
          <a:bodyPr/>
          <a:lstStyle/>
          <a:p>
            <a:fld id="{0E4827DB-6A87-4642-8471-A614D9B9CAA4}" type="slidenum">
              <a:rPr lang="fr-FR" smtClean="0"/>
              <a:t>‹N°›</a:t>
            </a:fld>
            <a:endParaRPr lang="fr-FR"/>
          </a:p>
        </p:txBody>
      </p:sp>
    </p:spTree>
    <p:extLst>
      <p:ext uri="{BB962C8B-B14F-4D97-AF65-F5344CB8AC3E}">
        <p14:creationId xmlns:p14="http://schemas.microsoft.com/office/powerpoint/2010/main" val="15848695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AEECE59-20AD-4DB2-A526-56C9C1A4FA59}"/>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00A212C6-70C7-4B93-A466-9BF2A6BA71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292AE075-1AA8-4A3F-9444-9717D104F5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629336C7-BF08-4F07-8488-8DF7A2ED3FB5}"/>
              </a:ext>
            </a:extLst>
          </p:cNvPr>
          <p:cNvSpPr>
            <a:spLocks noGrp="1"/>
          </p:cNvSpPr>
          <p:nvPr>
            <p:ph type="dt" sz="half" idx="10"/>
          </p:nvPr>
        </p:nvSpPr>
        <p:spPr/>
        <p:txBody>
          <a:bodyPr/>
          <a:lstStyle/>
          <a:p>
            <a:fld id="{CD8939BD-62C7-4785-B6B0-72E759D353C7}" type="datetimeFigureOut">
              <a:rPr lang="fr-FR" smtClean="0"/>
              <a:t>24/06/2022</a:t>
            </a:fld>
            <a:endParaRPr lang="fr-FR"/>
          </a:p>
        </p:txBody>
      </p:sp>
      <p:sp>
        <p:nvSpPr>
          <p:cNvPr id="6" name="Espace réservé du pied de page 5">
            <a:extLst>
              <a:ext uri="{FF2B5EF4-FFF2-40B4-BE49-F238E27FC236}">
                <a16:creationId xmlns:a16="http://schemas.microsoft.com/office/drawing/2014/main" id="{1CDAC855-776A-4E05-8D7B-1D075B18CC0A}"/>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7698BD1B-0BB1-4DC4-A0BE-FC2B13748A25}"/>
              </a:ext>
            </a:extLst>
          </p:cNvPr>
          <p:cNvSpPr>
            <a:spLocks noGrp="1"/>
          </p:cNvSpPr>
          <p:nvPr>
            <p:ph type="sldNum" sz="quarter" idx="12"/>
          </p:nvPr>
        </p:nvSpPr>
        <p:spPr/>
        <p:txBody>
          <a:bodyPr/>
          <a:lstStyle/>
          <a:p>
            <a:fld id="{0E4827DB-6A87-4642-8471-A614D9B9CAA4}" type="slidenum">
              <a:rPr lang="fr-FR" smtClean="0"/>
              <a:t>‹N°›</a:t>
            </a:fld>
            <a:endParaRPr lang="fr-FR"/>
          </a:p>
        </p:txBody>
      </p:sp>
    </p:spTree>
    <p:extLst>
      <p:ext uri="{BB962C8B-B14F-4D97-AF65-F5344CB8AC3E}">
        <p14:creationId xmlns:p14="http://schemas.microsoft.com/office/powerpoint/2010/main" val="15890800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DAFDF25-1FEA-43C2-925B-704B9317BE7A}"/>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A650DF19-77F0-4B68-84BB-490FAB71E6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4AE2BF0A-A38B-460B-B28D-31B9928192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B73D2488-AEA4-4952-B0CB-C4AF0E815C2A}"/>
              </a:ext>
            </a:extLst>
          </p:cNvPr>
          <p:cNvSpPr>
            <a:spLocks noGrp="1"/>
          </p:cNvSpPr>
          <p:nvPr>
            <p:ph type="dt" sz="half" idx="10"/>
          </p:nvPr>
        </p:nvSpPr>
        <p:spPr/>
        <p:txBody>
          <a:bodyPr/>
          <a:lstStyle/>
          <a:p>
            <a:fld id="{CD8939BD-62C7-4785-B6B0-72E759D353C7}" type="datetimeFigureOut">
              <a:rPr lang="fr-FR" smtClean="0"/>
              <a:t>24/06/2022</a:t>
            </a:fld>
            <a:endParaRPr lang="fr-FR"/>
          </a:p>
        </p:txBody>
      </p:sp>
      <p:sp>
        <p:nvSpPr>
          <p:cNvPr id="6" name="Espace réservé du pied de page 5">
            <a:extLst>
              <a:ext uri="{FF2B5EF4-FFF2-40B4-BE49-F238E27FC236}">
                <a16:creationId xmlns:a16="http://schemas.microsoft.com/office/drawing/2014/main" id="{767AD540-F28E-4109-9A7E-08A2403662C1}"/>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089447CA-C07C-4C31-BAD9-6E5E5D90795C}"/>
              </a:ext>
            </a:extLst>
          </p:cNvPr>
          <p:cNvSpPr>
            <a:spLocks noGrp="1"/>
          </p:cNvSpPr>
          <p:nvPr>
            <p:ph type="sldNum" sz="quarter" idx="12"/>
          </p:nvPr>
        </p:nvSpPr>
        <p:spPr/>
        <p:txBody>
          <a:bodyPr/>
          <a:lstStyle/>
          <a:p>
            <a:fld id="{0E4827DB-6A87-4642-8471-A614D9B9CAA4}" type="slidenum">
              <a:rPr lang="fr-FR" smtClean="0"/>
              <a:t>‹N°›</a:t>
            </a:fld>
            <a:endParaRPr lang="fr-FR"/>
          </a:p>
        </p:txBody>
      </p:sp>
    </p:spTree>
    <p:extLst>
      <p:ext uri="{BB962C8B-B14F-4D97-AF65-F5344CB8AC3E}">
        <p14:creationId xmlns:p14="http://schemas.microsoft.com/office/powerpoint/2010/main" val="416855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65822231-2C76-46B8-BF84-D210725DF8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7CC97969-071C-42A9-9EB1-70AE7D9684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F503F4E-9A7E-47E1-91B8-3FC635562B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8939BD-62C7-4785-B6B0-72E759D353C7}" type="datetimeFigureOut">
              <a:rPr lang="fr-FR" smtClean="0"/>
              <a:t>24/06/2022</a:t>
            </a:fld>
            <a:endParaRPr lang="fr-FR"/>
          </a:p>
        </p:txBody>
      </p:sp>
      <p:sp>
        <p:nvSpPr>
          <p:cNvPr id="5" name="Espace réservé du pied de page 4">
            <a:extLst>
              <a:ext uri="{FF2B5EF4-FFF2-40B4-BE49-F238E27FC236}">
                <a16:creationId xmlns:a16="http://schemas.microsoft.com/office/drawing/2014/main" id="{4977F176-6B60-434B-BE63-1CCCB7C46A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C82891EB-8591-4EDE-B4E8-2243759413C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4827DB-6A87-4642-8471-A614D9B9CAA4}" type="slidenum">
              <a:rPr lang="fr-FR" smtClean="0"/>
              <a:t>‹N°›</a:t>
            </a:fld>
            <a:endParaRPr lang="fr-FR"/>
          </a:p>
        </p:txBody>
      </p:sp>
    </p:spTree>
    <p:extLst>
      <p:ext uri="{BB962C8B-B14F-4D97-AF65-F5344CB8AC3E}">
        <p14:creationId xmlns:p14="http://schemas.microsoft.com/office/powerpoint/2010/main" val="21757349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001D779-66FF-4DB9-975F-080C2D3FF8B8}"/>
              </a:ext>
            </a:extLst>
          </p:cNvPr>
          <p:cNvSpPr>
            <a:spLocks noGrp="1"/>
          </p:cNvSpPr>
          <p:nvPr>
            <p:ph type="ctrTitle"/>
          </p:nvPr>
        </p:nvSpPr>
        <p:spPr/>
        <p:txBody>
          <a:bodyPr/>
          <a:lstStyle/>
          <a:p>
            <a:r>
              <a:rPr lang="fr-FR" dirty="0"/>
              <a:t>Médée</a:t>
            </a:r>
          </a:p>
        </p:txBody>
      </p:sp>
      <p:sp>
        <p:nvSpPr>
          <p:cNvPr id="3" name="Sous-titre 2">
            <a:extLst>
              <a:ext uri="{FF2B5EF4-FFF2-40B4-BE49-F238E27FC236}">
                <a16:creationId xmlns:a16="http://schemas.microsoft.com/office/drawing/2014/main" id="{1D8FCE00-A815-499C-BEE3-6A2C1AB12B7E}"/>
              </a:ext>
            </a:extLst>
          </p:cNvPr>
          <p:cNvSpPr>
            <a:spLocks noGrp="1"/>
          </p:cNvSpPr>
          <p:nvPr>
            <p:ph type="subTitle" idx="1"/>
          </p:nvPr>
        </p:nvSpPr>
        <p:spPr/>
        <p:txBody>
          <a:bodyPr/>
          <a:lstStyle/>
          <a:p>
            <a:r>
              <a:rPr lang="fr-FR" dirty="0"/>
              <a:t>EURIPIDE</a:t>
            </a:r>
          </a:p>
          <a:p>
            <a:endParaRPr lang="fr-FR" dirty="0"/>
          </a:p>
        </p:txBody>
      </p:sp>
    </p:spTree>
    <p:extLst>
      <p:ext uri="{BB962C8B-B14F-4D97-AF65-F5344CB8AC3E}">
        <p14:creationId xmlns:p14="http://schemas.microsoft.com/office/powerpoint/2010/main" val="20317597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865B1E6C-9DEF-40FE-8CD9-BC548BC3143E}"/>
              </a:ext>
            </a:extLst>
          </p:cNvPr>
          <p:cNvPicPr>
            <a:picLocks noChangeAspect="1"/>
          </p:cNvPicPr>
          <p:nvPr/>
        </p:nvPicPr>
        <p:blipFill rotWithShape="1">
          <a:blip r:embed="rId2"/>
          <a:srcRect l="19679" t="8685" r="20184" b="7033"/>
          <a:stretch/>
        </p:blipFill>
        <p:spPr>
          <a:xfrm>
            <a:off x="3489820" y="0"/>
            <a:ext cx="8702180" cy="6860186"/>
          </a:xfrm>
          <a:prstGeom prst="rect">
            <a:avLst/>
          </a:prstGeom>
        </p:spPr>
      </p:pic>
    </p:spTree>
    <p:extLst>
      <p:ext uri="{BB962C8B-B14F-4D97-AF65-F5344CB8AC3E}">
        <p14:creationId xmlns:p14="http://schemas.microsoft.com/office/powerpoint/2010/main" val="8677785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F66FA98B-E172-440C-A89E-44256478734B}"/>
              </a:ext>
            </a:extLst>
          </p:cNvPr>
          <p:cNvPicPr>
            <a:picLocks noChangeAspect="1"/>
          </p:cNvPicPr>
          <p:nvPr/>
        </p:nvPicPr>
        <p:blipFill>
          <a:blip r:embed="rId2"/>
          <a:stretch>
            <a:fillRect/>
          </a:stretch>
        </p:blipFill>
        <p:spPr>
          <a:xfrm>
            <a:off x="3031222" y="0"/>
            <a:ext cx="9160778" cy="6863404"/>
          </a:xfrm>
          <a:prstGeom prst="rect">
            <a:avLst/>
          </a:prstGeom>
        </p:spPr>
      </p:pic>
    </p:spTree>
    <p:extLst>
      <p:ext uri="{BB962C8B-B14F-4D97-AF65-F5344CB8AC3E}">
        <p14:creationId xmlns:p14="http://schemas.microsoft.com/office/powerpoint/2010/main" val="34930556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10FCA58-43B9-4F98-A531-5EA8CC81A12C}"/>
              </a:ext>
            </a:extLst>
          </p:cNvPr>
          <p:cNvSpPr>
            <a:spLocks noGrp="1"/>
          </p:cNvSpPr>
          <p:nvPr>
            <p:ph type="title"/>
          </p:nvPr>
        </p:nvSpPr>
        <p:spPr>
          <a:xfrm>
            <a:off x="0" y="0"/>
            <a:ext cx="7042062" cy="1325563"/>
          </a:xfrm>
        </p:spPr>
        <p:txBody>
          <a:bodyPr/>
          <a:lstStyle/>
          <a:p>
            <a:r>
              <a:rPr lang="fr-FR" dirty="0"/>
              <a:t>EURIPIDE</a:t>
            </a:r>
          </a:p>
        </p:txBody>
      </p:sp>
      <p:sp>
        <p:nvSpPr>
          <p:cNvPr id="3" name="Espace réservé du contenu 2">
            <a:extLst>
              <a:ext uri="{FF2B5EF4-FFF2-40B4-BE49-F238E27FC236}">
                <a16:creationId xmlns:a16="http://schemas.microsoft.com/office/drawing/2014/main" id="{1C27E63E-21D5-4F05-8A5C-0B8D4914FED7}"/>
              </a:ext>
            </a:extLst>
          </p:cNvPr>
          <p:cNvSpPr>
            <a:spLocks noGrp="1"/>
          </p:cNvSpPr>
          <p:nvPr>
            <p:ph idx="1"/>
          </p:nvPr>
        </p:nvSpPr>
        <p:spPr>
          <a:xfrm>
            <a:off x="-1" y="1862356"/>
            <a:ext cx="6971251" cy="4995644"/>
          </a:xfrm>
        </p:spPr>
        <p:txBody>
          <a:bodyPr>
            <a:normAutofit/>
          </a:bodyPr>
          <a:lstStyle/>
          <a:p>
            <a:pPr algn="just"/>
            <a:r>
              <a:rPr lang="fr-FR" sz="1800" dirty="0"/>
              <a:t>Euripide (</a:t>
            </a:r>
            <a:r>
              <a:rPr lang="fr-FR" sz="1800" dirty="0">
                <a:solidFill>
                  <a:srgbClr val="FF0000"/>
                </a:solidFill>
              </a:rPr>
              <a:t>480-406</a:t>
            </a:r>
            <a:r>
              <a:rPr lang="fr-FR" sz="1800" dirty="0"/>
              <a:t>) est considéré comme le troisième - et dernier - grand auteur tragique grec, ce qui n'est pas à prendre chronologiquement au sens strict. Sophocle, de quelque dix-huit ans son aîné, mourut un an après lui, en </a:t>
            </a:r>
            <a:r>
              <a:rPr lang="fr-FR" sz="1800" dirty="0">
                <a:solidFill>
                  <a:srgbClr val="FF0000"/>
                </a:solidFill>
              </a:rPr>
              <a:t>405</a:t>
            </a:r>
            <a:r>
              <a:rPr lang="fr-FR" sz="1800" dirty="0"/>
              <a:t>, peu de temps après avoir composé </a:t>
            </a:r>
            <a:r>
              <a:rPr lang="fr-FR" sz="1800" i="1" dirty="0"/>
              <a:t>Œdipe à Colonne</a:t>
            </a:r>
            <a:r>
              <a:rPr lang="fr-FR" sz="1800" dirty="0"/>
              <a:t>. Par ailleurs, la première représentation de </a:t>
            </a:r>
            <a:r>
              <a:rPr lang="fr-FR" sz="1800" i="1" dirty="0"/>
              <a:t>Médée</a:t>
            </a:r>
            <a:r>
              <a:rPr lang="fr-FR" sz="1800" dirty="0"/>
              <a:t> remonte à </a:t>
            </a:r>
            <a:r>
              <a:rPr lang="fr-FR" sz="1800" dirty="0">
                <a:solidFill>
                  <a:srgbClr val="FF0000"/>
                </a:solidFill>
              </a:rPr>
              <a:t>431</a:t>
            </a:r>
            <a:r>
              <a:rPr lang="fr-FR" sz="1800" dirty="0"/>
              <a:t> A.C., ce qui la rend vraisemblablement antérieure d'un an à celle d'</a:t>
            </a:r>
            <a:r>
              <a:rPr lang="fr-FR" sz="1800" i="1" dirty="0"/>
              <a:t>Œdipe-Roi</a:t>
            </a:r>
            <a:r>
              <a:rPr lang="fr-FR" sz="1800" dirty="0"/>
              <a:t>.</a:t>
            </a:r>
          </a:p>
          <a:p>
            <a:pPr algn="just"/>
            <a:r>
              <a:rPr lang="fr-FR" sz="1800" dirty="0"/>
              <a:t>Si Euripide consacra l'essentiel de son activité à l'écriture théâtrale, celle-ci ne lui valut que peu de succès, surtout en début de carrière. Couronné seulement quatre fois, l'auteur ne connut jamais de son vivant une popularité comparable à celle de Sophocle, dont l'écriture est bien différente. Toutefois, outre de nombreux fragments, il reste des plus de 90 œuvres d'Euripide, dix-sept tragédies, compte non tenu de </a:t>
            </a:r>
            <a:r>
              <a:rPr lang="fr-FR" sz="1800" i="1" dirty="0"/>
              <a:t>Rhésos</a:t>
            </a:r>
            <a:r>
              <a:rPr lang="fr-FR" sz="1800" dirty="0"/>
              <a:t>, dont l'attribution est douteuse, ni du drame satyrique, </a:t>
            </a:r>
            <a:r>
              <a:rPr lang="fr-FR" sz="1800" i="1" dirty="0"/>
              <a:t>Le Cyclope</a:t>
            </a:r>
            <a:r>
              <a:rPr lang="fr-FR" sz="1800" dirty="0"/>
              <a:t>. Cette survie, si modeste soit-elle, est bien supérieure à celle des œuvres d'Eschyle et de Sophocle dont la production fut comparable. Elle témoigne du succès posthume d'une œuvre qui annonçait l'évolution du goût de la société grecque sur le plan littéraire, et les prémices de l'époque hellénistique.</a:t>
            </a:r>
          </a:p>
        </p:txBody>
      </p:sp>
      <p:pic>
        <p:nvPicPr>
          <p:cNvPr id="5" name="Image 4">
            <a:extLst>
              <a:ext uri="{FF2B5EF4-FFF2-40B4-BE49-F238E27FC236}">
                <a16:creationId xmlns:a16="http://schemas.microsoft.com/office/drawing/2014/main" id="{DC1322AC-7C2C-4DB7-BF48-8645B93707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2062" y="0"/>
            <a:ext cx="5149938" cy="6858000"/>
          </a:xfrm>
          <a:prstGeom prst="rect">
            <a:avLst/>
          </a:prstGeom>
        </p:spPr>
      </p:pic>
    </p:spTree>
    <p:extLst>
      <p:ext uri="{BB962C8B-B14F-4D97-AF65-F5344CB8AC3E}">
        <p14:creationId xmlns:p14="http://schemas.microsoft.com/office/powerpoint/2010/main" val="6221409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F6D7FB5F-6F9F-4B25-9852-C78E4A8A8F9B}"/>
              </a:ext>
            </a:extLst>
          </p:cNvPr>
          <p:cNvPicPr>
            <a:picLocks noChangeAspect="1"/>
          </p:cNvPicPr>
          <p:nvPr/>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tretch>
            <a:fillRect/>
          </a:stretch>
        </p:blipFill>
        <p:spPr>
          <a:xfrm>
            <a:off x="7042062" y="0"/>
            <a:ext cx="5149938" cy="6858000"/>
          </a:xfrm>
          <a:prstGeom prst="rect">
            <a:avLst/>
          </a:prstGeom>
        </p:spPr>
      </p:pic>
      <p:sp>
        <p:nvSpPr>
          <p:cNvPr id="5" name="Rectangle 4">
            <a:extLst>
              <a:ext uri="{FF2B5EF4-FFF2-40B4-BE49-F238E27FC236}">
                <a16:creationId xmlns:a16="http://schemas.microsoft.com/office/drawing/2014/main" id="{F6CD8096-F4F3-43A3-B48E-4F0A1E68E936}"/>
              </a:ext>
            </a:extLst>
          </p:cNvPr>
          <p:cNvSpPr/>
          <p:nvPr/>
        </p:nvSpPr>
        <p:spPr>
          <a:xfrm>
            <a:off x="0" y="0"/>
            <a:ext cx="7042062" cy="3416320"/>
          </a:xfrm>
          <a:prstGeom prst="rect">
            <a:avLst/>
          </a:prstGeom>
        </p:spPr>
        <p:txBody>
          <a:bodyPr wrap="square">
            <a:spAutoFit/>
          </a:bodyPr>
          <a:lstStyle/>
          <a:p>
            <a:r>
              <a:rPr lang="fr-FR" b="1" dirty="0"/>
              <a:t>Tragique grec (Athènes v. 484 – Macédoine 406 av. J.-C.). </a:t>
            </a:r>
          </a:p>
          <a:p>
            <a:r>
              <a:rPr lang="fr-FR" dirty="0"/>
              <a:t>Né dans une famille modeste, il reçut cependant une éducation soignée : il aurait étudié la peinture, et les leçons du philosophe Anaxagore et des sophistes, comme Protagoras et </a:t>
            </a:r>
            <a:r>
              <a:rPr lang="fr-FR" dirty="0" err="1"/>
              <a:t>Prodicos</a:t>
            </a:r>
            <a:r>
              <a:rPr lang="fr-FR" dirty="0"/>
              <a:t>, sont sensibles dans son œuvre. À la différence d'Eschyle et de Sophocle, il n'eut pas d'activité politique et fut essentiellement un écrivain. En 455, il présenta au concours tragique sa première pièce, </a:t>
            </a:r>
            <a:r>
              <a:rPr lang="fr-FR" i="1" dirty="0"/>
              <a:t>les Péliades,</a:t>
            </a:r>
            <a:r>
              <a:rPr lang="fr-FR" dirty="0"/>
              <a:t> et obtint le troisième rang. Dès lors, il se consacra tout entier au théâtre. Mais le public athénien boudait ses drames, et ce n'est qu'à près de 40 ans qu'il remporta sa première victoire. Vers la fin de sa vie, il quitta Athènes pour la cour du roi Archélaos de Macédoine, où une tradition veut qu'il ait été dévoré par des chiens. </a:t>
            </a:r>
          </a:p>
        </p:txBody>
      </p:sp>
    </p:spTree>
    <p:extLst>
      <p:ext uri="{BB962C8B-B14F-4D97-AF65-F5344CB8AC3E}">
        <p14:creationId xmlns:p14="http://schemas.microsoft.com/office/powerpoint/2010/main" val="27539713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2AFC352E-8845-496C-9A76-A9827F1BC014}"/>
              </a:ext>
            </a:extLst>
          </p:cNvPr>
          <p:cNvPicPr>
            <a:picLocks noChangeAspect="1"/>
          </p:cNvPicPr>
          <p:nvPr/>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tretch>
            <a:fillRect/>
          </a:stretch>
        </p:blipFill>
        <p:spPr>
          <a:xfrm>
            <a:off x="7042062" y="0"/>
            <a:ext cx="5149938" cy="6858000"/>
          </a:xfrm>
          <a:prstGeom prst="rect">
            <a:avLst/>
          </a:prstGeom>
        </p:spPr>
      </p:pic>
      <p:sp>
        <p:nvSpPr>
          <p:cNvPr id="3" name="Rectangle 2">
            <a:extLst>
              <a:ext uri="{FF2B5EF4-FFF2-40B4-BE49-F238E27FC236}">
                <a16:creationId xmlns:a16="http://schemas.microsoft.com/office/drawing/2014/main" id="{04EB1E8E-F960-42F0-8BE4-D202844C76B6}"/>
              </a:ext>
            </a:extLst>
          </p:cNvPr>
          <p:cNvSpPr/>
          <p:nvPr/>
        </p:nvSpPr>
        <p:spPr>
          <a:xfrm>
            <a:off x="1" y="58846"/>
            <a:ext cx="7042062" cy="6463308"/>
          </a:xfrm>
          <a:prstGeom prst="rect">
            <a:avLst/>
          </a:prstGeom>
        </p:spPr>
        <p:txBody>
          <a:bodyPr wrap="square">
            <a:spAutoFit/>
          </a:bodyPr>
          <a:lstStyle/>
          <a:p>
            <a:r>
              <a:rPr lang="fr-FR" dirty="0"/>
              <a:t>Sur 92 pièces, il reste d'Euripide, outre de nombreux fragments, 17 tragédies – dont toutes ne sont pas datables avec certitude – et un drame satyrique, </a:t>
            </a:r>
            <a:r>
              <a:rPr lang="fr-FR" i="1" dirty="0"/>
              <a:t>le Cyclope.</a:t>
            </a:r>
            <a:r>
              <a:rPr lang="fr-FR" dirty="0"/>
              <a:t> On lui a parfois aussi attribué </a:t>
            </a:r>
            <a:r>
              <a:rPr lang="fr-FR" i="1" dirty="0"/>
              <a:t>le </a:t>
            </a:r>
            <a:r>
              <a:rPr lang="fr-FR" i="1" dirty="0" err="1"/>
              <a:t>Rhêsos</a:t>
            </a:r>
            <a:r>
              <a:rPr lang="fr-FR" i="1" dirty="0"/>
              <a:t>,</a:t>
            </a:r>
            <a:r>
              <a:rPr lang="fr-FR" dirty="0"/>
              <a:t> sans doute à tort. Rival de Sophocle, Euripide est l'un des « intellectuels » </a:t>
            </a:r>
            <a:r>
              <a:rPr lang="fr-FR" i="1" dirty="0"/>
              <a:t>(</a:t>
            </a:r>
            <a:r>
              <a:rPr lang="fr-FR" i="1" dirty="0" err="1"/>
              <a:t>sophoi</a:t>
            </a:r>
            <a:r>
              <a:rPr lang="fr-FR" i="1" dirty="0"/>
              <a:t>)</a:t>
            </a:r>
            <a:r>
              <a:rPr lang="fr-FR" dirty="0"/>
              <a:t> dont se moque Aristophane dans </a:t>
            </a:r>
            <a:r>
              <a:rPr lang="fr-FR" i="1" dirty="0"/>
              <a:t>les Grenouilles</a:t>
            </a:r>
            <a:r>
              <a:rPr lang="fr-FR" dirty="0"/>
              <a:t> (405). Il a laissé un théâtre varié, qui rompt avec celui des deux autres poètes tragiques. Ses pièces, de construction plus libre, peuvent avoir une fin heureuse et mêlent parfois les genres ; on y remarque la longueur des prologues, dans lesquels un dieu ou un héros viennent raconter la pièce </a:t>
            </a:r>
            <a:r>
              <a:rPr lang="fr-FR" i="1" dirty="0"/>
              <a:t>(Alceste, Hippolyte, Hécube, Ion),</a:t>
            </a:r>
            <a:r>
              <a:rPr lang="fr-FR" dirty="0"/>
              <a:t> le recours fréquent au </a:t>
            </a:r>
            <a:r>
              <a:rPr lang="fr-FR" i="1" dirty="0"/>
              <a:t>deus ex machina (Andromaque, Iphigénie en Tauride, Hélène, Oreste),</a:t>
            </a:r>
            <a:r>
              <a:rPr lang="fr-FR" dirty="0"/>
              <a:t> le goût pour les scènes de reconnaissance. « Le plus tragique des poètes », selon Aristote, recherche les effets de terreur et de pitié, et se désintéresse de l'action proprement dite pour faire de sa tragédie une accumulation de péripéties, une série de « tableaux vivants ». L'originalité d'Euripide tient aussi à ce qu'il se plaît aux versions les moins habituelles des légendes ; peintre des passions et des malheurs humains, il intègre à ses œuvres la rhétorique autant que les explications savantes du monde ; ses personnages développent des réflexions sur la valeur humaine, sur la nature et la loi, sur l'esclavage et sur l'opposition faite entre Grecs et Barbares. Son théâtre met en scène les débats politiques, débats sur les régimes, comme dans les </a:t>
            </a:r>
            <a:r>
              <a:rPr lang="fr-FR" i="1" dirty="0"/>
              <a:t>Suppliantes</a:t>
            </a:r>
            <a:r>
              <a:rPr lang="fr-FR" dirty="0"/>
              <a:t> (403-466), ou discussions dictées par la guerre du Péloponnèse. </a:t>
            </a:r>
          </a:p>
        </p:txBody>
      </p:sp>
    </p:spTree>
    <p:extLst>
      <p:ext uri="{BB962C8B-B14F-4D97-AF65-F5344CB8AC3E}">
        <p14:creationId xmlns:p14="http://schemas.microsoft.com/office/powerpoint/2010/main" val="28158131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7DCC003-DF95-47E9-AD42-F169E0ACBD09}"/>
              </a:ext>
            </a:extLst>
          </p:cNvPr>
          <p:cNvSpPr/>
          <p:nvPr/>
        </p:nvSpPr>
        <p:spPr>
          <a:xfrm>
            <a:off x="0" y="0"/>
            <a:ext cx="7042062" cy="6186309"/>
          </a:xfrm>
          <a:prstGeom prst="rect">
            <a:avLst/>
          </a:prstGeom>
        </p:spPr>
        <p:txBody>
          <a:bodyPr wrap="square">
            <a:spAutoFit/>
          </a:bodyPr>
          <a:lstStyle/>
          <a:p>
            <a:r>
              <a:rPr lang="fr-FR" dirty="0"/>
              <a:t>Enfin, Euripide montre le mouvement incessant des renversements de la vie où s'entrelacent coups du sort et calculs humains, dans un univers que les dieux régissent d'une manière souvent confuse.</a:t>
            </a:r>
          </a:p>
          <a:p>
            <a:r>
              <a:rPr lang="fr-FR" dirty="0"/>
              <a:t>Loin d'avoir la netteté du débat sophocléen, chez qui tout tourne autour d'une volonté forte, désireuse d'aller jusqu'au bout d'elle-même, encore plus loin de la gravité religieuse d'Eschyle, l'œuvre d'Euripide apparaît comme une œuvre de doute qui porte pourtant sa vérité en elle-même. Il ne s'agit plus au fond du heurt de l'individu avec les dieux ou avec la cité (bien qu'Euripide excelle, comme dans </a:t>
            </a:r>
            <a:r>
              <a:rPr lang="fr-FR" i="1" dirty="0"/>
              <a:t>les Bacchantes,</a:t>
            </a:r>
            <a:r>
              <a:rPr lang="fr-FR" dirty="0"/>
              <a:t> à s'interroger sur la source et la logique du phénomène religieux) : il s'agit pour la première fois du conflit du poète avec lui-même. Son théâtre se penche sur l'humanité quotidienne et les grandes forces qui l'agitent (l'amour, la mort, la guerre) ; au lieu de mettre en scène des individus exceptionnels ou des races condamnées, il vise à l'expression la plus naturelle des mouvements de l'âme d'êtres qui, le plus souvent, ne sortent pas du commun. Il est l'interprète des contradictions du cœur, des élans irréfléchis, des sentiments obscurs et secrets qui débouchent sur des paroles et sur des actes. S'il y a banalisation du héros tragique, c'est que la tragédie est pour la première fois un moyen pour l'individu de lire en lui-même – en face et hors des schémas de pensée collectifs imposés par la cité. Par là même les tragédies d'Euripide comptent parmi les œuvres les plus modernes que l'Antiquité ait conservées. </a:t>
            </a:r>
          </a:p>
        </p:txBody>
      </p:sp>
      <p:pic>
        <p:nvPicPr>
          <p:cNvPr id="3" name="Image 2">
            <a:extLst>
              <a:ext uri="{FF2B5EF4-FFF2-40B4-BE49-F238E27FC236}">
                <a16:creationId xmlns:a16="http://schemas.microsoft.com/office/drawing/2014/main" id="{9A9E12DE-29C6-4DE0-A741-E71ACAA0314C}"/>
              </a:ext>
            </a:extLst>
          </p:cNvPr>
          <p:cNvPicPr>
            <a:picLocks noChangeAspect="1"/>
          </p:cNvPicPr>
          <p:nvPr/>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tretch>
            <a:fillRect/>
          </a:stretch>
        </p:blipFill>
        <p:spPr>
          <a:xfrm>
            <a:off x="7042062" y="0"/>
            <a:ext cx="5149938" cy="6858000"/>
          </a:xfrm>
          <a:prstGeom prst="rect">
            <a:avLst/>
          </a:prstGeom>
        </p:spPr>
      </p:pic>
    </p:spTree>
    <p:extLst>
      <p:ext uri="{BB962C8B-B14F-4D97-AF65-F5344CB8AC3E}">
        <p14:creationId xmlns:p14="http://schemas.microsoft.com/office/powerpoint/2010/main" val="30870899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7261694-9BA2-4AEC-A80B-45173ED1DF70}"/>
              </a:ext>
            </a:extLst>
          </p:cNvPr>
          <p:cNvSpPr>
            <a:spLocks noGrp="1"/>
          </p:cNvSpPr>
          <p:nvPr>
            <p:ph type="title"/>
          </p:nvPr>
        </p:nvSpPr>
        <p:spPr>
          <a:xfrm>
            <a:off x="0" y="0"/>
            <a:ext cx="5998128" cy="1325563"/>
          </a:xfrm>
        </p:spPr>
        <p:txBody>
          <a:bodyPr/>
          <a:lstStyle/>
          <a:p>
            <a:r>
              <a:rPr lang="fr-FR" dirty="0"/>
              <a:t>Médée</a:t>
            </a:r>
          </a:p>
        </p:txBody>
      </p:sp>
      <p:pic>
        <p:nvPicPr>
          <p:cNvPr id="4" name="Image 3">
            <a:extLst>
              <a:ext uri="{FF2B5EF4-FFF2-40B4-BE49-F238E27FC236}">
                <a16:creationId xmlns:a16="http://schemas.microsoft.com/office/drawing/2014/main" id="{73FABEAB-BF53-4329-8DFA-A4FDA44352F4}"/>
              </a:ext>
            </a:extLst>
          </p:cNvPr>
          <p:cNvPicPr>
            <a:picLocks noChangeAspect="1"/>
          </p:cNvPicPr>
          <p:nvPr/>
        </p:nvPicPr>
        <p:blipFill>
          <a:blip r:embed="rId2"/>
          <a:stretch>
            <a:fillRect/>
          </a:stretch>
        </p:blipFill>
        <p:spPr>
          <a:xfrm>
            <a:off x="61454" y="2815247"/>
            <a:ext cx="12069092" cy="3916918"/>
          </a:xfrm>
          <a:prstGeom prst="rect">
            <a:avLst/>
          </a:prstGeom>
        </p:spPr>
      </p:pic>
      <p:sp>
        <p:nvSpPr>
          <p:cNvPr id="5" name="Rectangle 4">
            <a:extLst>
              <a:ext uri="{FF2B5EF4-FFF2-40B4-BE49-F238E27FC236}">
                <a16:creationId xmlns:a16="http://schemas.microsoft.com/office/drawing/2014/main" id="{C2EC6EDC-1054-4F7A-BD37-6F124D7A76B1}"/>
              </a:ext>
            </a:extLst>
          </p:cNvPr>
          <p:cNvSpPr/>
          <p:nvPr/>
        </p:nvSpPr>
        <p:spPr>
          <a:xfrm>
            <a:off x="3217333" y="180622"/>
            <a:ext cx="8771467" cy="1754326"/>
          </a:xfrm>
          <a:prstGeom prst="rect">
            <a:avLst/>
          </a:prstGeom>
        </p:spPr>
        <p:txBody>
          <a:bodyPr wrap="square">
            <a:spAutoFit/>
          </a:bodyPr>
          <a:lstStyle/>
          <a:p>
            <a:pPr algn="just"/>
            <a:r>
              <a:rPr lang="fr-FR" i="1" dirty="0"/>
              <a:t>Médée</a:t>
            </a:r>
            <a:r>
              <a:rPr lang="fr-FR" dirty="0"/>
              <a:t> (représentée en </a:t>
            </a:r>
            <a:r>
              <a:rPr lang="fr-FR" dirty="0">
                <a:solidFill>
                  <a:srgbClr val="FF0000"/>
                </a:solidFill>
              </a:rPr>
              <a:t>431</a:t>
            </a:r>
            <a:r>
              <a:rPr lang="fr-FR" dirty="0"/>
              <a:t>). Abandonnée par Jason qui veut épouser Glaukê, Médée envoie à sa rivale une tunique empoisonnée qui fait périr la jeune femme et son père, puis, après un monologue dramatique, elle égorge les deux fils qu'elle a eus de Jason. Ce dernier, fou de douleur, voit disparaître dans le ciel le char ailé où Médée a pris place avec les cadavres de ses enfants. La beauté tragique de cette figure féminine, à la fois tendre et monstrueuse, a créé une tradition littéraire.</a:t>
            </a:r>
          </a:p>
        </p:txBody>
      </p:sp>
    </p:spTree>
    <p:extLst>
      <p:ext uri="{BB962C8B-B14F-4D97-AF65-F5344CB8AC3E}">
        <p14:creationId xmlns:p14="http://schemas.microsoft.com/office/powerpoint/2010/main" val="22390566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9B0E755C-1FFC-4F14-AC9C-88BA72512AE0}"/>
              </a:ext>
            </a:extLst>
          </p:cNvPr>
          <p:cNvPicPr>
            <a:picLocks noChangeAspect="1"/>
          </p:cNvPicPr>
          <p:nvPr/>
        </p:nvPicPr>
        <p:blipFill rotWithShape="1">
          <a:blip r:embed="rId2"/>
          <a:srcRect b="19897"/>
          <a:stretch/>
        </p:blipFill>
        <p:spPr>
          <a:xfrm>
            <a:off x="2164359" y="352338"/>
            <a:ext cx="7467600" cy="5142451"/>
          </a:xfrm>
          <a:prstGeom prst="rect">
            <a:avLst/>
          </a:prstGeom>
        </p:spPr>
      </p:pic>
    </p:spTree>
    <p:extLst>
      <p:ext uri="{BB962C8B-B14F-4D97-AF65-F5344CB8AC3E}">
        <p14:creationId xmlns:p14="http://schemas.microsoft.com/office/powerpoint/2010/main" val="4769334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A3D68956-1662-4559-9CA5-3644695B0FA8}"/>
              </a:ext>
            </a:extLst>
          </p:cNvPr>
          <p:cNvPicPr>
            <a:picLocks noChangeAspect="1"/>
          </p:cNvPicPr>
          <p:nvPr/>
        </p:nvPicPr>
        <p:blipFill>
          <a:blip r:embed="rId2"/>
          <a:stretch>
            <a:fillRect/>
          </a:stretch>
        </p:blipFill>
        <p:spPr>
          <a:xfrm>
            <a:off x="0" y="0"/>
            <a:ext cx="4354286" cy="6858000"/>
          </a:xfrm>
          <a:prstGeom prst="rect">
            <a:avLst/>
          </a:prstGeom>
        </p:spPr>
      </p:pic>
      <p:pic>
        <p:nvPicPr>
          <p:cNvPr id="5" name="Image 4">
            <a:extLst>
              <a:ext uri="{FF2B5EF4-FFF2-40B4-BE49-F238E27FC236}">
                <a16:creationId xmlns:a16="http://schemas.microsoft.com/office/drawing/2014/main" id="{2F1A5116-2E40-44FC-8B5B-96FD1EC96E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0543" y="-2"/>
            <a:ext cx="4071457" cy="5410574"/>
          </a:xfrm>
          <a:prstGeom prst="rect">
            <a:avLst/>
          </a:prstGeom>
        </p:spPr>
      </p:pic>
    </p:spTree>
    <p:extLst>
      <p:ext uri="{BB962C8B-B14F-4D97-AF65-F5344CB8AC3E}">
        <p14:creationId xmlns:p14="http://schemas.microsoft.com/office/powerpoint/2010/main" val="5356361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F9E7E2D8-0674-46F9-B8C6-D731573178AB}"/>
              </a:ext>
            </a:extLst>
          </p:cNvPr>
          <p:cNvPicPr>
            <a:picLocks noChangeAspect="1"/>
          </p:cNvPicPr>
          <p:nvPr/>
        </p:nvPicPr>
        <p:blipFill rotWithShape="1">
          <a:blip r:embed="rId2"/>
          <a:srcRect l="19679" t="10642" r="20596" b="6788"/>
          <a:stretch/>
        </p:blipFill>
        <p:spPr>
          <a:xfrm>
            <a:off x="3341615" y="0"/>
            <a:ext cx="8850385" cy="6882498"/>
          </a:xfrm>
          <a:prstGeom prst="rect">
            <a:avLst/>
          </a:prstGeom>
        </p:spPr>
      </p:pic>
    </p:spTree>
    <p:extLst>
      <p:ext uri="{BB962C8B-B14F-4D97-AF65-F5344CB8AC3E}">
        <p14:creationId xmlns:p14="http://schemas.microsoft.com/office/powerpoint/2010/main" val="769819314"/>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TotalTime>
  <Words>1086</Words>
  <Application>Microsoft Office PowerPoint</Application>
  <PresentationFormat>Grand écran</PresentationFormat>
  <Paragraphs>12</Paragraphs>
  <Slides>11</Slides>
  <Notes>0</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11</vt:i4>
      </vt:variant>
    </vt:vector>
  </HeadingPairs>
  <TitlesOfParts>
    <vt:vector size="15" baseType="lpstr">
      <vt:lpstr>Arial</vt:lpstr>
      <vt:lpstr>Calibri</vt:lpstr>
      <vt:lpstr>Calibri Light</vt:lpstr>
      <vt:lpstr>Thème Office</vt:lpstr>
      <vt:lpstr>Médée</vt:lpstr>
      <vt:lpstr>EURIPIDE</vt:lpstr>
      <vt:lpstr>Présentation PowerPoint</vt:lpstr>
      <vt:lpstr>Présentation PowerPoint</vt:lpstr>
      <vt:lpstr>Présentation PowerPoint</vt:lpstr>
      <vt:lpstr>Médée</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Médée</dc:title>
  <dc:creator>College les Pins</dc:creator>
  <cp:lastModifiedBy>Collège les Pins</cp:lastModifiedBy>
  <cp:revision>8</cp:revision>
  <dcterms:created xsi:type="dcterms:W3CDTF">2017-10-10T04:46:31Z</dcterms:created>
  <dcterms:modified xsi:type="dcterms:W3CDTF">2022-06-24T11:01:20Z</dcterms:modified>
</cp:coreProperties>
</file>