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62" r:id="rId3"/>
    <p:sldId id="263" r:id="rId4"/>
    <p:sldId id="266" r:id="rId5"/>
    <p:sldId id="267" r:id="rId6"/>
    <p:sldId id="268" r:id="rId7"/>
    <p:sldId id="264" r:id="rId8"/>
    <p:sldId id="265" r:id="rId9"/>
    <p:sldId id="257" r:id="rId10"/>
    <p:sldId id="260" r:id="rId11"/>
    <p:sldId id="261" r:id="rId12"/>
    <p:sldId id="269" r:id="rId13"/>
    <p:sldId id="258" r:id="rId14"/>
    <p:sldId id="273" r:id="rId15"/>
    <p:sldId id="274" r:id="rId16"/>
    <p:sldId id="270" r:id="rId17"/>
    <p:sldId id="259" r:id="rId18"/>
    <p:sldId id="272" r:id="rId19"/>
    <p:sldId id="27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7" d="100"/>
          <a:sy n="107" d="100"/>
        </p:scale>
        <p:origin x="11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fr-FR" smtClean="0"/>
              <a:t>Modifiez le style du titre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0EA9FE82-8528-4812-978D-D6724C890C1F}"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3094805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294479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3475215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2951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3197077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0EA9FE82-8528-4812-978D-D6724C890C1F}" type="datetimeFigureOut">
              <a:rPr lang="fr-FR" smtClean="0"/>
              <a:t>23/06/2022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2216939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3" name="Date Placeholder 2"/>
          <p:cNvSpPr>
            <a:spLocks noGrp="1"/>
          </p:cNvSpPr>
          <p:nvPr>
            <p:ph type="dt" sz="half" idx="10"/>
          </p:nvPr>
        </p:nvSpPr>
        <p:spPr/>
        <p:txBody>
          <a:bodyPr/>
          <a:lstStyle/>
          <a:p>
            <a:fld id="{0EA9FE82-8528-4812-978D-D6724C890C1F}" type="datetimeFigureOut">
              <a:rPr lang="fr-FR" smtClean="0"/>
              <a:t>23/06/2022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530896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EA9FE82-8528-4812-978D-D6724C890C1F}"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984536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EA9FE82-8528-4812-978D-D6724C890C1F}"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294787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EA9FE82-8528-4812-978D-D6724C890C1F}"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44576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EA9FE82-8528-4812-978D-D6724C890C1F}" type="datetimeFigureOut">
              <a:rPr lang="fr-FR" smtClean="0"/>
              <a:t>23/06/2022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28445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1856254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EA9FE82-8528-4812-978D-D6724C890C1F}" type="datetimeFigureOut">
              <a:rPr lang="fr-FR" smtClean="0"/>
              <a:t>23/06/2022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1600954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0EA9FE82-8528-4812-978D-D6724C890C1F}" type="datetimeFigureOut">
              <a:rPr lang="fr-FR" smtClean="0"/>
              <a:t>23/06/2022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2332583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9FE82-8528-4812-978D-D6724C890C1F}" type="datetimeFigureOut">
              <a:rPr lang="fr-FR" smtClean="0"/>
              <a:t>23/06/2022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365729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fr-FR" smtClean="0"/>
              <a:t>Modifiez le style du titre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128859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EA9FE82-8528-4812-978D-D6724C890C1F}" type="datetimeFigureOut">
              <a:rPr lang="fr-FR" smtClean="0"/>
              <a:t>23/06/2022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D273C6B-379A-470A-9F45-BAAF19B0D987}" type="slidenum">
              <a:rPr lang="fr-FR" smtClean="0"/>
              <a:t>‹N°›</a:t>
            </a:fld>
            <a:endParaRPr lang="fr-FR"/>
          </a:p>
        </p:txBody>
      </p:sp>
    </p:spTree>
    <p:extLst>
      <p:ext uri="{BB962C8B-B14F-4D97-AF65-F5344CB8AC3E}">
        <p14:creationId xmlns:p14="http://schemas.microsoft.com/office/powerpoint/2010/main" val="298819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EA9FE82-8528-4812-978D-D6724C890C1F}" type="datetimeFigureOut">
              <a:rPr lang="fr-FR" smtClean="0"/>
              <a:t>23/06/2022</a:t>
            </a:fld>
            <a:endParaRPr lang="fr-F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fr-F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D273C6B-379A-470A-9F45-BAAF19B0D987}" type="slidenum">
              <a:rPr lang="fr-FR" smtClean="0"/>
              <a:t>‹N°›</a:t>
            </a:fld>
            <a:endParaRPr lang="fr-FR"/>
          </a:p>
        </p:txBody>
      </p:sp>
    </p:spTree>
    <p:extLst>
      <p:ext uri="{BB962C8B-B14F-4D97-AF65-F5344CB8AC3E}">
        <p14:creationId xmlns:p14="http://schemas.microsoft.com/office/powerpoint/2010/main" val="1510027909"/>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Pollice_verso_(G%C3%A9r%C3%B4me)#/media/Fichier:Jean-Leon_Gerome_Pollice_Verso.jpg"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musee-orsay.fr/fr/oeuvres/gerome-executant-les-gladiateurs-monument-gerome-5228"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eatre-antique.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fr.wikipedia.org/wiki/The_Cloisters"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smtClean="0"/>
              <a:t>Cirque</a:t>
            </a:r>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3957920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94195"/>
          </a:xfrm>
          <a:prstGeom prst="rect">
            <a:avLst/>
          </a:prstGeom>
        </p:spPr>
        <p:txBody>
          <a:bodyPr wrap="square">
            <a:spAutoFit/>
          </a:bodyPr>
          <a:lstStyle/>
          <a:p>
            <a:pPr algn="ctr"/>
            <a:r>
              <a:rPr lang="fr-FR" sz="2400" b="1"/>
              <a:t>Le cirque antique</a:t>
            </a:r>
          </a:p>
          <a:p>
            <a:pPr algn="just"/>
            <a:endParaRPr lang="fr-FR" sz="1400"/>
          </a:p>
          <a:p>
            <a:pPr algn="just"/>
            <a:r>
              <a:rPr lang="fr-FR" sz="1600"/>
              <a:t>Destiné à la célébration de jeux et spectacles publics, le </a:t>
            </a:r>
            <a:r>
              <a:rPr lang="fr-FR" sz="1600" b="1"/>
              <a:t>cirque</a:t>
            </a:r>
            <a:r>
              <a:rPr lang="fr-FR" sz="1600"/>
              <a:t> est un vaste édifice allongé dont la conception fut empruntée à </a:t>
            </a:r>
            <a:r>
              <a:rPr lang="fr-FR" sz="1600" b="1" smtClean="0"/>
              <a:t>l'hippodrome</a:t>
            </a:r>
            <a:r>
              <a:rPr lang="fr-FR" sz="1600" smtClean="0"/>
              <a:t> grec </a:t>
            </a:r>
            <a:r>
              <a:rPr lang="fr-FR" sz="1600"/>
              <a:t>; il ne doit pas être confondu avec </a:t>
            </a:r>
            <a:r>
              <a:rPr lang="fr-FR" sz="1600" b="1"/>
              <a:t>l'amphithéâtre</a:t>
            </a:r>
            <a:r>
              <a:rPr lang="fr-FR" sz="1600"/>
              <a:t> rond où se déroulaient les combats de gladiateurs.</a:t>
            </a:r>
          </a:p>
          <a:p>
            <a:pPr algn="just"/>
            <a:endParaRPr lang="fr-FR" sz="1600"/>
          </a:p>
          <a:p>
            <a:pPr algn="just"/>
            <a:r>
              <a:rPr lang="fr-FR" sz="2000" b="1"/>
              <a:t>Rome, le Colisée</a:t>
            </a:r>
          </a:p>
          <a:p>
            <a:pPr algn="just"/>
            <a:r>
              <a:rPr lang="fr-FR" sz="1600" smtClean="0"/>
              <a:t>Chez </a:t>
            </a:r>
            <a:r>
              <a:rPr lang="fr-FR" sz="1600"/>
              <a:t>les Romains, les plus anciennes enceintes remontent à Tarquin l'Ancien. Les villes importantes avaient leur circus  : piste sablée, allongée, propre aux courses, divisée par une épine architecturale (un mur bas) ornée de statues et de colonnes. C'est en 329 avant J.-C. que furent aménagés les carceres, boxes où les chars attendaient le départ. Le cirque de Maxence, construit près de la voie Appienne, est le seul dont il subsiste des ruines importantes</a:t>
            </a:r>
            <a:r>
              <a:rPr lang="fr-FR" sz="1600" smtClean="0"/>
              <a:t>.</a:t>
            </a:r>
          </a:p>
          <a:p>
            <a:pPr algn="just"/>
            <a:endParaRPr lang="fr-FR" sz="1600"/>
          </a:p>
          <a:p>
            <a:pPr algn="just"/>
            <a:r>
              <a:rPr lang="fr-FR" sz="1600" smtClean="0"/>
              <a:t>Rome </a:t>
            </a:r>
            <a:r>
              <a:rPr lang="fr-FR" sz="1600"/>
              <a:t>ne compta pas moins de douze cirques, dont le plus ancien, le Circus Maximus, ou Grand Cirque, remonte à l'époque des rois. Un grand portique à trois étages, que rythmaient quatre tours, supportait les gradins où, après les travaux que firent effectuer Jules César et Auguste, plus de 150 000 spectateurs pouvaient trouver place. Deux loges spéciales furent aménagées dans ces gradins : une pour l'empereur (le pulvinar, ou loge impériale, édifiée par Auguste), et une autre réservée au mécène qui finançait les jeux. L'intérieur de l'enceinte était occupé par une arène de 634 m de long : un mur peu élevé, l'épine (la spina), orné d'obélisques, de statues et d'un portique, la coupait en deux dans sa longueur, déterminant ainsi une piste allongée où s'élançaient les chars. À son extrémité arrondie l'enceinte du cirque abritait les écuries et les remises, tandis que l'autre s'ornait de la porte triomphale, réservée à la sortie des vainqueurs. Après le grand incendie de 64 apr. J.-C., qui exigea une nouvelle reconstruction, Néron porta la capacité des gradins à 250 000 places.</a:t>
            </a:r>
          </a:p>
          <a:p>
            <a:pPr algn="just"/>
            <a:endParaRPr lang="fr-FR" sz="1600"/>
          </a:p>
          <a:p>
            <a:pPr algn="just"/>
            <a:r>
              <a:rPr lang="fr-FR" sz="1600"/>
              <a:t>D'autres villes de l'Empire romain eurent aussi leur cirque : en Gaule, surtout, Arles et Vienne en gardent des vestiges.</a:t>
            </a:r>
          </a:p>
        </p:txBody>
      </p:sp>
    </p:spTree>
    <p:extLst>
      <p:ext uri="{BB962C8B-B14F-4D97-AF65-F5344CB8AC3E}">
        <p14:creationId xmlns:p14="http://schemas.microsoft.com/office/powerpoint/2010/main" val="36323547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8654"/>
            <a:ext cx="9144000" cy="6617196"/>
          </a:xfrm>
          <a:prstGeom prst="rect">
            <a:avLst/>
          </a:prstGeom>
        </p:spPr>
        <p:txBody>
          <a:bodyPr wrap="square">
            <a:spAutoFit/>
          </a:bodyPr>
          <a:lstStyle/>
          <a:p>
            <a:pPr algn="just"/>
            <a:r>
              <a:rPr lang="fr-FR" sz="1600" b="1"/>
              <a:t>Les courses de chars</a:t>
            </a:r>
          </a:p>
          <a:p>
            <a:pPr algn="just"/>
            <a:endParaRPr lang="fr-FR" sz="1400"/>
          </a:p>
          <a:p>
            <a:pPr algn="just"/>
            <a:r>
              <a:rPr lang="fr-FR" sz="1400"/>
              <a:t>Le </a:t>
            </a:r>
            <a:r>
              <a:rPr lang="fr-FR" sz="1400" b="1"/>
              <a:t>cirque</a:t>
            </a:r>
            <a:r>
              <a:rPr lang="fr-FR" sz="1400"/>
              <a:t> eut toujours pour destination première les </a:t>
            </a:r>
            <a:r>
              <a:rPr lang="fr-FR" sz="1400" b="1"/>
              <a:t>courses de chars</a:t>
            </a:r>
            <a:r>
              <a:rPr lang="fr-FR" sz="1400"/>
              <a:t>, qui déchaînaient les passions et suscitaient des paris importants. Les chars, attelés à deux ou quatre chevaux, couraient généralement par quatre, avec une fureur telle que la compétition n'était pas sans danger. Les cochers étaient organisés en </a:t>
            </a:r>
            <a:r>
              <a:rPr lang="fr-FR" sz="1400" b="1"/>
              <a:t>quatre </a:t>
            </a:r>
            <a:r>
              <a:rPr lang="fr-FR" sz="1400" b="1">
                <a:solidFill>
                  <a:srgbClr val="FF0000"/>
                </a:solidFill>
              </a:rPr>
              <a:t>factions</a:t>
            </a:r>
            <a:r>
              <a:rPr lang="fr-FR" sz="1400" b="1"/>
              <a:t>, ou écuries </a:t>
            </a:r>
            <a:r>
              <a:rPr lang="fr-FR" sz="1400"/>
              <a:t>: la </a:t>
            </a:r>
            <a:r>
              <a:rPr lang="fr-FR" sz="1400" b="1"/>
              <a:t>blanche</a:t>
            </a:r>
            <a:r>
              <a:rPr lang="fr-FR" sz="1400"/>
              <a:t>, la </a:t>
            </a:r>
            <a:r>
              <a:rPr lang="fr-FR" sz="1400" b="1"/>
              <a:t>rouge</a:t>
            </a:r>
            <a:r>
              <a:rPr lang="fr-FR" sz="1400"/>
              <a:t>, la </a:t>
            </a:r>
            <a:r>
              <a:rPr lang="fr-FR" sz="1400" b="1"/>
              <a:t>bleue</a:t>
            </a:r>
            <a:r>
              <a:rPr lang="fr-FR" sz="1400"/>
              <a:t> et la </a:t>
            </a:r>
            <a:r>
              <a:rPr lang="fr-FR" sz="1400" b="1"/>
              <a:t>verte</a:t>
            </a:r>
            <a:r>
              <a:rPr lang="fr-FR" sz="1400"/>
              <a:t>, ces deux dernières étant les plus importantes. Dans une Rome muselée par la dictature impériale, la popularité de ces </a:t>
            </a:r>
            <a:r>
              <a:rPr lang="fr-FR" sz="1400" b="1"/>
              <a:t>factions</a:t>
            </a:r>
            <a:r>
              <a:rPr lang="fr-FR" sz="1400"/>
              <a:t> enflamma des rivalités, provoquant de </a:t>
            </a:r>
            <a:r>
              <a:rPr lang="fr-FR" sz="1400" b="1"/>
              <a:t>violentes émeutes</a:t>
            </a:r>
            <a:r>
              <a:rPr lang="fr-FR" sz="1400"/>
              <a:t>. Plus d'un prince, saisissant l'importance de ce dérivatif, encouragea cette passion : Caligula fréquentait les cochers, Vitellius punissait ceux qui calomniaient son écurie favorite</a:t>
            </a:r>
            <a:r>
              <a:rPr lang="fr-FR" sz="1400" smtClean="0"/>
              <a:t>.</a:t>
            </a:r>
          </a:p>
          <a:p>
            <a:pPr algn="just"/>
            <a:endParaRPr lang="fr-FR" sz="1400"/>
          </a:p>
          <a:p>
            <a:pPr algn="just"/>
            <a:r>
              <a:rPr lang="fr-FR" sz="1600" b="1"/>
              <a:t>Les combats de gladiateurs</a:t>
            </a:r>
          </a:p>
          <a:p>
            <a:pPr algn="just"/>
            <a:endParaRPr lang="fr-FR" sz="1400"/>
          </a:p>
          <a:p>
            <a:pPr algn="just"/>
            <a:r>
              <a:rPr lang="fr-FR" sz="1400"/>
              <a:t>Les </a:t>
            </a:r>
            <a:r>
              <a:rPr lang="fr-FR" sz="1400" b="1"/>
              <a:t>jeux de gladiateurs </a:t>
            </a:r>
            <a:r>
              <a:rPr lang="fr-FR" sz="1400"/>
              <a:t>étaient au début des substituts aux </a:t>
            </a:r>
            <a:r>
              <a:rPr lang="fr-FR" sz="1400" b="1"/>
              <a:t>sacrifices humains pratiqués sur les tombes des grands personnages</a:t>
            </a:r>
            <a:r>
              <a:rPr lang="fr-FR" sz="1400"/>
              <a:t>. C'est en 264 av. J.-C., aux funérailles de Junius Brutus, que sont donnés à Rome les premiers combats de gladiateurs (trois couples). Ce n'est qu'un siècle et demi plus tard qu'ils sont admis à figurer dans le programme des jeux publics, et, en 29 av. J.-C., Statilius Taurus fait élever le premier édifice en pierre à cet usage, </a:t>
            </a:r>
            <a:r>
              <a:rPr lang="fr-FR" sz="1400" b="1">
                <a:solidFill>
                  <a:srgbClr val="FF0000"/>
                </a:solidFill>
              </a:rPr>
              <a:t>l'amphithéâtre</a:t>
            </a:r>
            <a:r>
              <a:rPr lang="fr-FR" sz="1400"/>
              <a:t>.</a:t>
            </a:r>
          </a:p>
          <a:p>
            <a:pPr algn="just"/>
            <a:endParaRPr lang="fr-FR" sz="1400"/>
          </a:p>
          <a:p>
            <a:pPr algn="just"/>
            <a:r>
              <a:rPr lang="fr-FR" sz="1400"/>
              <a:t>Les grandes familles et des entrepreneurs de spectacles entretiennent des troupes dans des écoles (ludi) et les louent. À ces gladiateurs professionnels et volontaires s'ajoutent des prisonniers de guerre et des condamnés à mort. Sous l'Empire, les gladiateurs sont des athlètes admirés; leur armement et leur costume distinguent les catégories de combattants. Certains sont armés légèrement, d'un petit bouclier et d'une épée (les « poursuivants », ou secutores), ou d'un simple filet plombé (les retiarii). D'autres, lourdement armés, les mirmillons, les Samnites, les Gaulois, les Thraces, empruntent leur armement aux plus farouches ennemis de Rome dans son histoire. Certains combattent en char (essedarii). Ils s'opposent par couples ou par groupes toujours équilibrés.</a:t>
            </a:r>
          </a:p>
          <a:p>
            <a:pPr algn="just"/>
            <a:endParaRPr lang="fr-FR" sz="1400"/>
          </a:p>
          <a:p>
            <a:pPr algn="just"/>
            <a:r>
              <a:rPr lang="fr-FR" sz="1400"/>
              <a:t>Les </a:t>
            </a:r>
            <a:r>
              <a:rPr lang="fr-FR" sz="1400" b="1"/>
              <a:t>gladiateurs</a:t>
            </a:r>
            <a:r>
              <a:rPr lang="fr-FR" sz="1400"/>
              <a:t> apparaissaient néanmoins dans le </a:t>
            </a:r>
            <a:r>
              <a:rPr lang="fr-FR" sz="1400" b="1"/>
              <a:t>cirque</a:t>
            </a:r>
            <a:r>
              <a:rPr lang="fr-FR" sz="1400"/>
              <a:t> à l'occasion des </a:t>
            </a:r>
            <a:r>
              <a:rPr lang="fr-FR" sz="1400" b="1"/>
              <a:t>chasses</a:t>
            </a:r>
            <a:r>
              <a:rPr lang="fr-FR" sz="1400"/>
              <a:t> (venatio) : là, des hommes appelés « bestiaires » affrontaient à pied ou à cheval des bêtes féroces, fauves, éléphants, taureaux, pour la grande joie du public. Plus tard, des empereurs qui voulaient se montrer généreux </a:t>
            </a:r>
            <a:r>
              <a:rPr lang="fr-FR" sz="1400" b="1"/>
              <a:t>associèrent le public aux parties de chasse </a:t>
            </a:r>
            <a:r>
              <a:rPr lang="fr-FR" sz="1400"/>
              <a:t>: chacun était invité à descendre dans l'arène, transformée en forêt pour l'occasion, et à s'emparer du gibier abondant et inoffensif qu'on y avait lâché.</a:t>
            </a:r>
          </a:p>
        </p:txBody>
      </p:sp>
    </p:spTree>
    <p:extLst>
      <p:ext uri="{BB962C8B-B14F-4D97-AF65-F5344CB8AC3E}">
        <p14:creationId xmlns:p14="http://schemas.microsoft.com/office/powerpoint/2010/main" val="140876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369332"/>
          </a:xfrm>
          <a:prstGeom prst="rect">
            <a:avLst/>
          </a:prstGeom>
        </p:spPr>
        <p:txBody>
          <a:bodyPr wrap="square">
            <a:spAutoFit/>
          </a:bodyPr>
          <a:lstStyle/>
          <a:p>
            <a:r>
              <a:rPr lang="fr-FR"/>
              <a:t>http://souslavouteceleste.free.fr/Asie/Istanbul%202012/Istanbul%202012H.html</a:t>
            </a:r>
          </a:p>
        </p:txBody>
      </p:sp>
      <p:pic>
        <p:nvPicPr>
          <p:cNvPr id="4" name="Image 3"/>
          <p:cNvPicPr>
            <a:picLocks noChangeAspect="1"/>
          </p:cNvPicPr>
          <p:nvPr/>
        </p:nvPicPr>
        <p:blipFill>
          <a:blip r:embed="rId2"/>
          <a:stretch>
            <a:fillRect/>
          </a:stretch>
        </p:blipFill>
        <p:spPr>
          <a:xfrm>
            <a:off x="0" y="369332"/>
            <a:ext cx="5894702" cy="3327232"/>
          </a:xfrm>
          <a:prstGeom prst="rect">
            <a:avLst/>
          </a:prstGeom>
        </p:spPr>
      </p:pic>
      <p:pic>
        <p:nvPicPr>
          <p:cNvPr id="5" name="Image 4"/>
          <p:cNvPicPr>
            <a:picLocks noChangeAspect="1"/>
          </p:cNvPicPr>
          <p:nvPr/>
        </p:nvPicPr>
        <p:blipFill>
          <a:blip r:embed="rId3"/>
          <a:stretch>
            <a:fillRect/>
          </a:stretch>
        </p:blipFill>
        <p:spPr>
          <a:xfrm>
            <a:off x="4307305" y="3687277"/>
            <a:ext cx="4836695" cy="3170723"/>
          </a:xfrm>
          <a:prstGeom prst="rect">
            <a:avLst/>
          </a:prstGeom>
        </p:spPr>
      </p:pic>
    </p:spTree>
    <p:extLst>
      <p:ext uri="{BB962C8B-B14F-4D97-AF65-F5344CB8AC3E}">
        <p14:creationId xmlns:p14="http://schemas.microsoft.com/office/powerpoint/2010/main" val="332113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084" y="404768"/>
            <a:ext cx="9151084" cy="6153150"/>
          </a:xfrm>
          <a:prstGeom prst="rect">
            <a:avLst/>
          </a:prstGeom>
        </p:spPr>
      </p:pic>
      <p:sp>
        <p:nvSpPr>
          <p:cNvPr id="5" name="Rectangle 4"/>
          <p:cNvSpPr/>
          <p:nvPr/>
        </p:nvSpPr>
        <p:spPr>
          <a:xfrm>
            <a:off x="7084" y="6557918"/>
            <a:ext cx="9144000" cy="300082"/>
          </a:xfrm>
          <a:prstGeom prst="rect">
            <a:avLst/>
          </a:prstGeom>
          <a:solidFill>
            <a:schemeClr val="accent2">
              <a:lumMod val="20000"/>
              <a:lumOff val="80000"/>
            </a:schemeClr>
          </a:solidFill>
        </p:spPr>
        <p:txBody>
          <a:bodyPr wrap="square">
            <a:spAutoFit/>
          </a:bodyPr>
          <a:lstStyle/>
          <a:p>
            <a:r>
              <a:rPr lang="fr-FR" sz="1350">
                <a:hlinkClick r:id="rId3"/>
              </a:rPr>
              <a:t>https://fr.wikipedia.org/wiki/Pollice_verso_(G%C3%A9r%C3%B4me)#/media/Fichier:Jean-Leon_Gerome_Pollice_Verso.jpg</a:t>
            </a:r>
            <a:endParaRPr lang="fr-FR" sz="1350"/>
          </a:p>
        </p:txBody>
      </p:sp>
      <p:sp>
        <p:nvSpPr>
          <p:cNvPr id="6" name="Rectangle 5"/>
          <p:cNvSpPr/>
          <p:nvPr/>
        </p:nvSpPr>
        <p:spPr>
          <a:xfrm>
            <a:off x="7084" y="0"/>
            <a:ext cx="9136915" cy="415498"/>
          </a:xfrm>
          <a:prstGeom prst="rect">
            <a:avLst/>
          </a:prstGeom>
        </p:spPr>
        <p:txBody>
          <a:bodyPr wrap="square">
            <a:spAutoFit/>
          </a:bodyPr>
          <a:lstStyle/>
          <a:p>
            <a:pPr algn="ctr"/>
            <a:r>
              <a:rPr lang="fr-FR" sz="2100" b="1"/>
              <a:t>Pollice </a:t>
            </a:r>
            <a:r>
              <a:rPr lang="fr-FR" sz="2100" b="1" smtClean="0"/>
              <a:t>verso </a:t>
            </a:r>
            <a:r>
              <a:rPr lang="fr-FR" smtClean="0"/>
              <a:t>Gérôme</a:t>
            </a:r>
            <a:endParaRPr lang="fr-FR"/>
          </a:p>
        </p:txBody>
      </p:sp>
    </p:spTree>
    <p:extLst>
      <p:ext uri="{BB962C8B-B14F-4D97-AF65-F5344CB8AC3E}">
        <p14:creationId xmlns:p14="http://schemas.microsoft.com/office/powerpoint/2010/main" val="476871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970865"/>
          </a:xfrm>
          <a:prstGeom prst="rect">
            <a:avLst/>
          </a:prstGeom>
        </p:spPr>
        <p:txBody>
          <a:bodyPr wrap="square">
            <a:spAutoFit/>
          </a:bodyPr>
          <a:lstStyle/>
          <a:p>
            <a:r>
              <a:rPr lang="fr-FR" b="1"/>
              <a:t>Les naumachies</a:t>
            </a:r>
          </a:p>
          <a:p>
            <a:endParaRPr lang="fr-FR" sz="1400"/>
          </a:p>
          <a:p>
            <a:r>
              <a:rPr lang="fr-FR" sz="1400"/>
              <a:t>À Rome, les </a:t>
            </a:r>
            <a:r>
              <a:rPr lang="fr-FR" sz="1400" b="1" i="1">
                <a:solidFill>
                  <a:srgbClr val="FF0000"/>
                </a:solidFill>
              </a:rPr>
              <a:t>naumachies</a:t>
            </a:r>
            <a:r>
              <a:rPr lang="fr-FR" sz="1400"/>
              <a:t>, combats navals, avaient lieu d'abord </a:t>
            </a:r>
            <a:r>
              <a:rPr lang="fr-FR" sz="1400" b="1"/>
              <a:t>dans le cirque </a:t>
            </a:r>
            <a:r>
              <a:rPr lang="fr-FR" sz="1400"/>
              <a:t>ou </a:t>
            </a:r>
            <a:r>
              <a:rPr lang="fr-FR" sz="1400" b="1"/>
              <a:t>dans l'amphithéâtre </a:t>
            </a:r>
            <a:r>
              <a:rPr lang="fr-FR" sz="1400"/>
              <a:t>dont on transformait l'intérieur en lac en y amenant l'eau du Tibre ou des aqueducs. César fut le premier à faire creuser un bassin spécial pour ce genre de spectacles. Auguste fit établir un nouveau bassin le long du Tibre et l'entoura de plantations. De nouvelles </a:t>
            </a:r>
            <a:r>
              <a:rPr lang="fr-FR" sz="1400" b="1"/>
              <a:t>naumachies</a:t>
            </a:r>
            <a:r>
              <a:rPr lang="fr-FR" sz="1400"/>
              <a:t> furent établies par ses successeurs, mais la plus célèbre fut celle qu'érigea Domitien. Elle était entourée d'une construction disposée en gradins pour servir de sièges aux spectateurs. Le lac Fucino servit aussi plusieurs fois, notamment sous Claude, à ce genre de spectacles.</a:t>
            </a:r>
          </a:p>
          <a:p>
            <a:endParaRPr lang="fr-FR" sz="1400"/>
          </a:p>
          <a:p>
            <a:r>
              <a:rPr lang="fr-FR" sz="1400"/>
              <a:t>Les combattants qui figuraient dans les </a:t>
            </a:r>
            <a:r>
              <a:rPr lang="fr-FR" sz="1400" b="1" i="1">
                <a:solidFill>
                  <a:srgbClr val="FF0000"/>
                </a:solidFill>
              </a:rPr>
              <a:t>naumachies</a:t>
            </a:r>
            <a:r>
              <a:rPr lang="fr-FR" sz="1400"/>
              <a:t> étaient des prisonniers de guerre ou des criminels condamnés à mort, ou encore des gladiateurs. Les navires formaient deux escadres, et l'on désignait chacune d'elles par le nom de quelque nation maritime. Les Romains déployaient dans les naumachies la même pompe et le même luxe que dans les autres jeux du cirque. On y voyait nager soit des « monstres marins », soit des jeunes femmes qui figuraient des Néréides. Dans une naumachie donnée par Claude sur le lac Fucino, on aurait compté pas moins de 100 navires et 19 000 combattants !</a:t>
            </a:r>
          </a:p>
          <a:p>
            <a:endParaRPr lang="fr-FR" sz="1400" b="1"/>
          </a:p>
          <a:p>
            <a:r>
              <a:rPr lang="fr-FR" sz="1400" b="1"/>
              <a:t>La fin des jeux</a:t>
            </a:r>
          </a:p>
          <a:p>
            <a:endParaRPr lang="fr-FR" sz="1400"/>
          </a:p>
          <a:p>
            <a:r>
              <a:rPr lang="fr-FR" sz="1400"/>
              <a:t>Tandis qu'à Rome le public se désintéresse peu à peu des courses de chars, à Byzance, dans la partie orientale de l'Empire, l'hippodrome reste un centre de vie. Le même phénomène des rivalités suscitées par les courses y apparut à un autre niveau : les factions devinrent de véritables partis, et le cirque un lieu d'expression politique. Mais les jeux du cirque, en ce qu'ils avaient de spécifiquement romain, furent mis en cause par les progrès du christianisme dans l'Empire, notamment à partir de Constantin (début du ive siècle). Un édit de l'empereur d'Occident Honorius interdit, au début du ve siècle, les affrontements entre gladiateurs, qui furent remplacés par la présentation de « numéros sensationnels » : éléphants funambules, taureaux équilibristes, etc. Ce n'est cependant qu'avec la conquête de Constantinople (l'ancienne Byzance) par les croisés, en 1204, que les courses de chars disparurent.</a:t>
            </a:r>
          </a:p>
          <a:p>
            <a:endParaRPr lang="fr-FR" sz="1400"/>
          </a:p>
          <a:p>
            <a:pPr algn="r"/>
            <a:r>
              <a:rPr lang="fr-FR" sz="1400" smtClean="0"/>
              <a:t>Encyclopédie Larousse (en ligne)</a:t>
            </a:r>
            <a:endParaRPr lang="fr-FR" sz="1400"/>
          </a:p>
        </p:txBody>
      </p:sp>
      <p:sp>
        <p:nvSpPr>
          <p:cNvPr id="3" name="Rectangle 2"/>
          <p:cNvSpPr/>
          <p:nvPr/>
        </p:nvSpPr>
        <p:spPr>
          <a:xfrm>
            <a:off x="0" y="6488668"/>
            <a:ext cx="9144000" cy="338554"/>
          </a:xfrm>
          <a:prstGeom prst="rect">
            <a:avLst/>
          </a:prstGeom>
        </p:spPr>
        <p:txBody>
          <a:bodyPr wrap="square">
            <a:spAutoFit/>
          </a:bodyPr>
          <a:lstStyle/>
          <a:p>
            <a:pPr algn="ctr"/>
            <a:r>
              <a:rPr lang="fr-FR" sz="1600"/>
              <a:t>https://www.objectifgard.com/2017/04/29/fait-du-jour-la-romanite-au-present-cest-maintenant/</a:t>
            </a:r>
          </a:p>
        </p:txBody>
      </p:sp>
    </p:spTree>
    <p:extLst>
      <p:ext uri="{BB962C8B-B14F-4D97-AF65-F5344CB8AC3E}">
        <p14:creationId xmlns:p14="http://schemas.microsoft.com/office/powerpoint/2010/main" val="185936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9144000" cy="6415087"/>
          </a:xfrm>
          <a:prstGeom prst="rect">
            <a:avLst/>
          </a:prstGeom>
        </p:spPr>
      </p:pic>
      <p:sp>
        <p:nvSpPr>
          <p:cNvPr id="3" name="Rectangle 2"/>
          <p:cNvSpPr/>
          <p:nvPr/>
        </p:nvSpPr>
        <p:spPr>
          <a:xfrm>
            <a:off x="2459166" y="6415087"/>
            <a:ext cx="4538487" cy="369332"/>
          </a:xfrm>
          <a:prstGeom prst="rect">
            <a:avLst/>
          </a:prstGeom>
        </p:spPr>
        <p:txBody>
          <a:bodyPr wrap="none">
            <a:spAutoFit/>
          </a:bodyPr>
          <a:lstStyle/>
          <a:p>
            <a:r>
              <a:rPr lang="fr-FR"/>
              <a:t>La naumachie, tableau d'Ulpiano Checa (1894)</a:t>
            </a:r>
          </a:p>
        </p:txBody>
      </p:sp>
    </p:spTree>
    <p:extLst>
      <p:ext uri="{BB962C8B-B14F-4D97-AF65-F5344CB8AC3E}">
        <p14:creationId xmlns:p14="http://schemas.microsoft.com/office/powerpoint/2010/main" val="357877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5149517" y="5934670"/>
            <a:ext cx="3994483" cy="923330"/>
          </a:xfrm>
          <a:prstGeom prst="rect">
            <a:avLst/>
          </a:prstGeom>
        </p:spPr>
        <p:txBody>
          <a:bodyPr wrap="square">
            <a:spAutoFit/>
          </a:bodyPr>
          <a:lstStyle/>
          <a:p>
            <a:r>
              <a:rPr lang="fr-FR">
                <a:hlinkClick r:id="rId2"/>
              </a:rPr>
              <a:t>https://www.musee-orsay.fr/fr/oeuvres/gerome-executant-les-gladiateurs-monument-gerome-5228</a:t>
            </a:r>
            <a:endParaRPr lang="fr-FR"/>
          </a:p>
        </p:txBody>
      </p:sp>
      <p:pic>
        <p:nvPicPr>
          <p:cNvPr id="3" name="Image 2"/>
          <p:cNvPicPr>
            <a:picLocks noChangeAspect="1"/>
          </p:cNvPicPr>
          <p:nvPr/>
        </p:nvPicPr>
        <p:blipFill>
          <a:blip r:embed="rId3"/>
          <a:stretch>
            <a:fillRect/>
          </a:stretch>
        </p:blipFill>
        <p:spPr>
          <a:xfrm>
            <a:off x="0" y="0"/>
            <a:ext cx="5149516" cy="6860640"/>
          </a:xfrm>
          <a:prstGeom prst="rect">
            <a:avLst/>
          </a:prstGeom>
        </p:spPr>
      </p:pic>
    </p:spTree>
    <p:extLst>
      <p:ext uri="{BB962C8B-B14F-4D97-AF65-F5344CB8AC3E}">
        <p14:creationId xmlns:p14="http://schemas.microsoft.com/office/powerpoint/2010/main" val="4006924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9144000" cy="5734050"/>
          </a:xfrm>
          <a:prstGeom prst="rect">
            <a:avLst/>
          </a:prstGeom>
        </p:spPr>
      </p:pic>
    </p:spTree>
    <p:extLst>
      <p:ext uri="{BB962C8B-B14F-4D97-AF65-F5344CB8AC3E}">
        <p14:creationId xmlns:p14="http://schemas.microsoft.com/office/powerpoint/2010/main" val="2329384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52181"/>
            <a:ext cx="9144000" cy="5375533"/>
          </a:xfrm>
          <a:prstGeom prst="rect">
            <a:avLst/>
          </a:prstGeom>
        </p:spPr>
      </p:pic>
    </p:spTree>
    <p:extLst>
      <p:ext uri="{BB962C8B-B14F-4D97-AF65-F5344CB8AC3E}">
        <p14:creationId xmlns:p14="http://schemas.microsoft.com/office/powerpoint/2010/main" val="4217282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84033" y="0"/>
            <a:ext cx="4559967" cy="369332"/>
          </a:xfrm>
          <a:prstGeom prst="rect">
            <a:avLst/>
          </a:prstGeom>
        </p:spPr>
        <p:txBody>
          <a:bodyPr wrap="square">
            <a:spAutoFit/>
          </a:bodyPr>
          <a:lstStyle/>
          <a:p>
            <a:pPr algn="ctr"/>
            <a:r>
              <a:rPr lang="fr-FR">
                <a:hlinkClick r:id="rId2"/>
              </a:rPr>
              <a:t>https://www.theatre-antique.com/</a:t>
            </a:r>
            <a:endParaRPr lang="fr-FR"/>
          </a:p>
        </p:txBody>
      </p:sp>
      <p:pic>
        <p:nvPicPr>
          <p:cNvPr id="4" name="Image 3"/>
          <p:cNvPicPr>
            <a:picLocks noChangeAspect="1"/>
          </p:cNvPicPr>
          <p:nvPr/>
        </p:nvPicPr>
        <p:blipFill>
          <a:blip r:embed="rId3"/>
          <a:stretch>
            <a:fillRect/>
          </a:stretch>
        </p:blipFill>
        <p:spPr>
          <a:xfrm>
            <a:off x="1" y="0"/>
            <a:ext cx="4584032" cy="6876048"/>
          </a:xfrm>
          <a:prstGeom prst="rect">
            <a:avLst/>
          </a:prstGeom>
        </p:spPr>
      </p:pic>
      <p:sp>
        <p:nvSpPr>
          <p:cNvPr id="5" name="Rectangle 4"/>
          <p:cNvSpPr/>
          <p:nvPr/>
        </p:nvSpPr>
        <p:spPr>
          <a:xfrm>
            <a:off x="4572000" y="5934670"/>
            <a:ext cx="4572000" cy="923330"/>
          </a:xfrm>
          <a:prstGeom prst="rect">
            <a:avLst/>
          </a:prstGeom>
        </p:spPr>
        <p:txBody>
          <a:bodyPr>
            <a:spAutoFit/>
          </a:bodyPr>
          <a:lstStyle/>
          <a:p>
            <a:r>
              <a:rPr lang="fr-FR"/>
              <a:t>https://fr.wikipedia.org/wiki/Chor%C3%A9gies_d%27Orange#/media/Fichier:Chor%C3%A9gies_d'Orange_2008_Faust_02.jpg</a:t>
            </a:r>
          </a:p>
        </p:txBody>
      </p:sp>
      <p:sp>
        <p:nvSpPr>
          <p:cNvPr id="6" name="Rectangle 5"/>
          <p:cNvSpPr/>
          <p:nvPr/>
        </p:nvSpPr>
        <p:spPr>
          <a:xfrm>
            <a:off x="4752474" y="2674948"/>
            <a:ext cx="4259179" cy="584775"/>
          </a:xfrm>
          <a:prstGeom prst="rect">
            <a:avLst/>
          </a:prstGeom>
          <a:solidFill>
            <a:schemeClr val="accent2">
              <a:lumMod val="20000"/>
              <a:lumOff val="80000"/>
            </a:schemeClr>
          </a:solidFill>
        </p:spPr>
        <p:txBody>
          <a:bodyPr wrap="square">
            <a:spAutoFit/>
          </a:bodyPr>
          <a:lstStyle/>
          <a:p>
            <a:pPr algn="ctr"/>
            <a:r>
              <a:rPr lang="fr-FR" sz="3200">
                <a:solidFill>
                  <a:schemeClr val="accent1"/>
                </a:solidFill>
              </a:rPr>
              <a:t>Chorégies d'Orange</a:t>
            </a:r>
          </a:p>
        </p:txBody>
      </p:sp>
    </p:spTree>
    <p:extLst>
      <p:ext uri="{BB962C8B-B14F-4D97-AF65-F5344CB8AC3E}">
        <p14:creationId xmlns:p14="http://schemas.microsoft.com/office/powerpoint/2010/main" val="2105679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3984398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2690" y="308629"/>
            <a:ext cx="2131546" cy="369332"/>
          </a:xfrm>
          <a:prstGeom prst="rect">
            <a:avLst/>
          </a:prstGeom>
        </p:spPr>
        <p:txBody>
          <a:bodyPr wrap="none">
            <a:spAutoFit/>
          </a:bodyPr>
          <a:lstStyle/>
          <a:p>
            <a:r>
              <a:rPr lang="fr-FR"/>
              <a:t>Cirque de Navacelles</a:t>
            </a:r>
          </a:p>
        </p:txBody>
      </p:sp>
      <p:sp>
        <p:nvSpPr>
          <p:cNvPr id="3" name="Rectangle 2"/>
          <p:cNvSpPr/>
          <p:nvPr/>
        </p:nvSpPr>
        <p:spPr>
          <a:xfrm>
            <a:off x="0" y="1102578"/>
            <a:ext cx="9144000" cy="5755422"/>
          </a:xfrm>
          <a:prstGeom prst="rect">
            <a:avLst/>
          </a:prstGeom>
        </p:spPr>
        <p:txBody>
          <a:bodyPr wrap="square">
            <a:spAutoFit/>
          </a:bodyPr>
          <a:lstStyle/>
          <a:p>
            <a:r>
              <a:rPr lang="fr-FR" sz="1600" b="1"/>
              <a:t>L'abbaye de Gellone et le développement de Navacelles</a:t>
            </a:r>
          </a:p>
          <a:p>
            <a:endParaRPr lang="fr-FR" sz="1600"/>
          </a:p>
          <a:p>
            <a:r>
              <a:rPr lang="fr-FR" sz="1600"/>
              <a:t>La région sous la domination romaine, des traces de voies romaines secondaires sont visibles dans les gorges de la Vis. Ces drailles furent ensuite empruntées par les bergers et leurs troupeaux </a:t>
            </a:r>
            <a:r>
              <a:rPr lang="fr-FR" sz="1600" smtClean="0"/>
              <a:t>transhumants.</a:t>
            </a:r>
            <a:endParaRPr lang="fr-FR" sz="1600"/>
          </a:p>
          <a:p>
            <a:endParaRPr lang="fr-FR" sz="1600"/>
          </a:p>
          <a:p>
            <a:r>
              <a:rPr lang="fr-FR" sz="1600"/>
              <a:t>L'implantation du christianisme dans la région avec la création du diocèse de Lodève au Ve siècle marqua l'origine de Navacelles. Les moines furent de grands défricheurs. Ils bâtirent un domaine à Navacellesa </a:t>
            </a:r>
            <a:r>
              <a:rPr lang="fr-FR" sz="1600" smtClean="0"/>
              <a:t>et </a:t>
            </a:r>
            <a:r>
              <a:rPr lang="fr-FR" sz="1600"/>
              <a:t>y aménagèrent des terrasses de culture qui furent plantées en arbres fruitiers, en vignes et en </a:t>
            </a:r>
            <a:r>
              <a:rPr lang="fr-FR" sz="1600" smtClean="0"/>
              <a:t>oliviersa.</a:t>
            </a:r>
            <a:endParaRPr lang="fr-FR" sz="1600"/>
          </a:p>
          <a:p>
            <a:endParaRPr lang="fr-FR" sz="1600"/>
          </a:p>
          <a:p>
            <a:r>
              <a:rPr lang="fr-FR" sz="1600"/>
              <a:t>L'histoire connue par des documents écrits commence avec les carolingiens. Des donations de terres figurent dans des chartes du cartulaire de Lodève ou de Gellone. La baume Auriol, ferme à l'emplacement de l'actuel belvédère côté Larzac, figure quant à elle dès 807 dans le testament de </a:t>
            </a:r>
            <a:r>
              <a:rPr lang="fr-FR" sz="1600" b="1"/>
              <a:t>Guillaume de </a:t>
            </a:r>
            <a:r>
              <a:rPr lang="fr-FR" sz="1600" b="1" smtClean="0"/>
              <a:t>Gellone</a:t>
            </a:r>
            <a:r>
              <a:rPr lang="fr-FR" sz="1600" smtClean="0"/>
              <a:t>.</a:t>
            </a:r>
          </a:p>
          <a:p>
            <a:r>
              <a:rPr lang="fr-FR" sz="1600" smtClean="0"/>
              <a:t> </a:t>
            </a:r>
            <a:r>
              <a:rPr lang="fr-FR" sz="1600"/>
              <a:t>Au cours des XIe siècle et XIIe siècle l'abbaye de Gellone à l'apogée de sa puissance spirituelle reçut de nombreuses donations. La possession d'un fragment de la vraie croix par l'abbaye lui confère une importance reconnue par les propriétaires terriens à la recherche de </a:t>
            </a:r>
            <a:r>
              <a:rPr lang="fr-FR" sz="1600" smtClean="0"/>
              <a:t>protectiona.</a:t>
            </a:r>
            <a:endParaRPr lang="fr-FR" sz="1600"/>
          </a:p>
          <a:p>
            <a:endParaRPr lang="fr-FR" sz="1600"/>
          </a:p>
          <a:p>
            <a:r>
              <a:rPr lang="fr-FR" sz="1600"/>
              <a:t>Le déclin de </a:t>
            </a:r>
            <a:r>
              <a:rPr lang="fr-FR" sz="1600" b="1"/>
              <a:t>l'abbaye de Gellone </a:t>
            </a:r>
            <a:r>
              <a:rPr lang="fr-FR" sz="1600"/>
              <a:t>intervient à partir du XVe siècle. Ses possessions à Navacelles passent par la suite aux mains de seigneurs </a:t>
            </a:r>
            <a:r>
              <a:rPr lang="fr-FR" sz="1600" smtClean="0"/>
              <a:t>laïques. </a:t>
            </a:r>
            <a:r>
              <a:rPr lang="fr-FR" sz="1600"/>
              <a:t>Cette époque voit la construction du pont sur la Vis, inscrite dans un acte notarié du 16 juin 1595 : « Il s'agit de construire un pont sur la rivière du Vis au lieu de Navacelle bon et suffisant, bien maçonné de pierre, à chaux et sable, au lieu où a été avisé entre les parties ou qui mieux aviseront propre et utile. Le pont doit être à un œil ou davantage avec des encoules comme besoin sera, large de dix pans et de toute la largeur de ladite rivière et hauteur comme pourra porter l'arc. </a:t>
            </a:r>
            <a:r>
              <a:rPr lang="fr-FR" sz="1600" smtClean="0"/>
              <a:t>»</a:t>
            </a:r>
          </a:p>
          <a:p>
            <a:r>
              <a:rPr lang="fr-FR" sz="1600" smtClean="0"/>
              <a:t>L'église </a:t>
            </a:r>
            <a:r>
              <a:rPr lang="fr-FR" sz="1600"/>
              <a:t>actuelle fut construite en 1875. </a:t>
            </a:r>
          </a:p>
        </p:txBody>
      </p:sp>
    </p:spTree>
    <p:extLst>
      <p:ext uri="{BB962C8B-B14F-4D97-AF65-F5344CB8AC3E}">
        <p14:creationId xmlns:p14="http://schemas.microsoft.com/office/powerpoint/2010/main" val="3544995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9136861" cy="6096000"/>
          </a:xfrm>
          <a:prstGeom prst="rect">
            <a:avLst/>
          </a:prstGeom>
        </p:spPr>
      </p:pic>
      <p:sp>
        <p:nvSpPr>
          <p:cNvPr id="3" name="Rectangle 2"/>
          <p:cNvSpPr/>
          <p:nvPr/>
        </p:nvSpPr>
        <p:spPr>
          <a:xfrm>
            <a:off x="223312" y="6273284"/>
            <a:ext cx="1953676" cy="369332"/>
          </a:xfrm>
          <a:prstGeom prst="rect">
            <a:avLst/>
          </a:prstGeom>
        </p:spPr>
        <p:txBody>
          <a:bodyPr wrap="none">
            <a:spAutoFit/>
          </a:bodyPr>
          <a:lstStyle/>
          <a:p>
            <a:r>
              <a:rPr lang="fr-FR"/>
              <a:t>Abbaye de Gellone</a:t>
            </a:r>
          </a:p>
        </p:txBody>
      </p:sp>
      <p:sp>
        <p:nvSpPr>
          <p:cNvPr id="4" name="Rectangle 3"/>
          <p:cNvSpPr/>
          <p:nvPr/>
        </p:nvSpPr>
        <p:spPr>
          <a:xfrm>
            <a:off x="6473204" y="6273284"/>
            <a:ext cx="2445991" cy="369332"/>
          </a:xfrm>
          <a:prstGeom prst="rect">
            <a:avLst/>
          </a:prstGeom>
        </p:spPr>
        <p:txBody>
          <a:bodyPr wrap="none">
            <a:spAutoFit/>
          </a:bodyPr>
          <a:lstStyle/>
          <a:p>
            <a:r>
              <a:rPr lang="fr-FR"/>
              <a:t>Saint-Guilhem-le-Désert</a:t>
            </a:r>
          </a:p>
        </p:txBody>
      </p:sp>
    </p:spTree>
    <p:extLst>
      <p:ext uri="{BB962C8B-B14F-4D97-AF65-F5344CB8AC3E}">
        <p14:creationId xmlns:p14="http://schemas.microsoft.com/office/powerpoint/2010/main" val="2940982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5426243" cy="5909310"/>
          </a:xfrm>
          <a:prstGeom prst="rect">
            <a:avLst/>
          </a:prstGeom>
        </p:spPr>
        <p:txBody>
          <a:bodyPr wrap="square">
            <a:spAutoFit/>
          </a:bodyPr>
          <a:lstStyle/>
          <a:p>
            <a:pPr algn="just"/>
            <a:r>
              <a:rPr lang="fr-FR" sz="1400"/>
              <a:t>L’ancienne </a:t>
            </a:r>
            <a:r>
              <a:rPr lang="fr-FR" sz="1400" b="1"/>
              <a:t>abbaye de Gellone </a:t>
            </a:r>
            <a:r>
              <a:rPr lang="fr-FR" sz="1400"/>
              <a:t>ou </a:t>
            </a:r>
            <a:r>
              <a:rPr lang="fr-FR" sz="1400" b="1"/>
              <a:t>abbaye de Saint-Guilhem-le-Désert </a:t>
            </a:r>
            <a:r>
              <a:rPr lang="fr-FR" sz="1400"/>
              <a:t>est une ancienne abbaye </a:t>
            </a:r>
            <a:r>
              <a:rPr lang="fr-FR" sz="1400" b="1"/>
              <a:t>bénédictine</a:t>
            </a:r>
            <a:r>
              <a:rPr lang="fr-FR" sz="1400"/>
              <a:t>, située dans la commune de Saint-Guilhem-le-Désert dans l'Hérault en France. Elle fut fondée peu avant 804 par saint </a:t>
            </a:r>
            <a:r>
              <a:rPr lang="fr-FR" sz="1400" b="1"/>
              <a:t>Guillaume de Gellone </a:t>
            </a:r>
            <a:r>
              <a:rPr lang="fr-FR" sz="1400"/>
              <a:t>(v. 742 - v. 812), connu plus tard en occitan sous le nom de </a:t>
            </a:r>
            <a:r>
              <a:rPr lang="fr-FR" sz="1400" b="1"/>
              <a:t>Guilhèm</a:t>
            </a:r>
            <a:r>
              <a:rPr lang="fr-FR" sz="1400"/>
              <a:t>, ancien comte de Toulouse et proche de </a:t>
            </a:r>
            <a:r>
              <a:rPr lang="fr-FR" sz="1400" b="1"/>
              <a:t>Charlemagne</a:t>
            </a:r>
            <a:r>
              <a:rPr lang="fr-FR" sz="1400"/>
              <a:t>, qui s'était retiré dans ce lieu alors appelé Gellone, à proximité de l'abbaye d'Aniane, sous l'influence de son fondateur et ami, </a:t>
            </a:r>
            <a:r>
              <a:rPr lang="fr-FR" sz="1400" b="1"/>
              <a:t>saint</a:t>
            </a:r>
            <a:r>
              <a:rPr lang="fr-FR" sz="1400"/>
              <a:t> </a:t>
            </a:r>
            <a:r>
              <a:rPr lang="fr-FR" sz="1400" b="1"/>
              <a:t>Benoît </a:t>
            </a:r>
            <a:r>
              <a:rPr lang="fr-FR" sz="1400" b="1" smtClean="0"/>
              <a:t>d'Aniane</a:t>
            </a:r>
            <a:r>
              <a:rPr lang="fr-FR" sz="1400" smtClean="0"/>
              <a:t>.</a:t>
            </a:r>
            <a:endParaRPr lang="fr-FR" sz="1400"/>
          </a:p>
          <a:p>
            <a:pPr algn="just"/>
            <a:endParaRPr lang="fr-FR" sz="1400"/>
          </a:p>
          <a:p>
            <a:pPr algn="just"/>
            <a:r>
              <a:rPr lang="fr-FR" sz="1400"/>
              <a:t>L'abbaye, devenue puissante, parvint à s'assurer un privilège d'exemption qui lui permit de se soustraire à la juridiction des évêques de </a:t>
            </a:r>
            <a:r>
              <a:rPr lang="fr-FR" sz="1400" smtClean="0"/>
              <a:t>Lodève. </a:t>
            </a:r>
            <a:r>
              <a:rPr lang="fr-FR" sz="1400"/>
              <a:t>Bien que sa fondation ait été intimement liée à son voisin d'Aniane, les deux monastères connurent des conflits récurrents au cours des siècles. </a:t>
            </a:r>
            <a:r>
              <a:rPr lang="fr-FR" sz="1400" smtClean="0"/>
              <a:t>Saint-Sauveur </a:t>
            </a:r>
            <a:r>
              <a:rPr lang="fr-FR" sz="1400"/>
              <a:t>de Gellone possédait </a:t>
            </a:r>
            <a:r>
              <a:rPr lang="fr-FR" sz="1400">
                <a:solidFill>
                  <a:srgbClr val="FF0000"/>
                </a:solidFill>
              </a:rPr>
              <a:t>un fragment de la Vraie Croix </a:t>
            </a:r>
            <a:r>
              <a:rPr lang="fr-FR" sz="1400"/>
              <a:t>donné par Charlemagne à Guilhem, qui fit d'elle un important lieu de pèlerinage à l'époque médiévale. Les restes de Guilhem eux-mêmes furent vénérés comme de précieuses </a:t>
            </a:r>
            <a:r>
              <a:rPr lang="fr-FR" sz="1400" smtClean="0"/>
              <a:t>reliques.</a:t>
            </a:r>
            <a:endParaRPr lang="fr-FR" sz="1400"/>
          </a:p>
          <a:p>
            <a:pPr algn="just"/>
            <a:endParaRPr lang="fr-FR" sz="1400"/>
          </a:p>
          <a:p>
            <a:pPr algn="just"/>
            <a:r>
              <a:rPr lang="fr-FR" sz="1400" smtClean="0"/>
              <a:t>L'existence </a:t>
            </a:r>
            <a:r>
              <a:rPr lang="fr-FR" sz="1400"/>
              <a:t>de celle-ci sera brève. Le diocèse de Lodève disparut en 1790, au début de la Révolution, et au même moment l'abbaye était vendue comme bien national. </a:t>
            </a:r>
            <a:r>
              <a:rPr lang="fr-FR" sz="1400">
                <a:solidFill>
                  <a:srgbClr val="FF0000"/>
                </a:solidFill>
              </a:rPr>
              <a:t>Son cloître sera par la suite démantelé </a:t>
            </a:r>
            <a:r>
              <a:rPr lang="fr-FR" sz="1400"/>
              <a:t>et une partie notable des </a:t>
            </a:r>
            <a:r>
              <a:rPr lang="fr-FR" sz="1400">
                <a:solidFill>
                  <a:srgbClr val="FF0000"/>
                </a:solidFill>
              </a:rPr>
              <a:t>sculptures</a:t>
            </a:r>
            <a:r>
              <a:rPr lang="fr-FR" sz="1400"/>
              <a:t> sera vendue en 1906 à George Grey Barnard, collectionneur d'art américain. </a:t>
            </a:r>
            <a:r>
              <a:rPr lang="fr-FR" sz="1400">
                <a:solidFill>
                  <a:srgbClr val="FF0000"/>
                </a:solidFill>
              </a:rPr>
              <a:t>Elles rejoindront en 1925 le musée des cloîtres (Metropolitan Museum of Art) à New </a:t>
            </a:r>
            <a:r>
              <a:rPr lang="fr-FR" sz="1400" smtClean="0">
                <a:solidFill>
                  <a:srgbClr val="FF0000"/>
                </a:solidFill>
              </a:rPr>
              <a:t>York</a:t>
            </a:r>
            <a:r>
              <a:rPr lang="fr-FR" sz="1400" smtClean="0"/>
              <a:t>. </a:t>
            </a:r>
            <a:r>
              <a:rPr lang="fr-FR" sz="1400"/>
              <a:t>L'abbatiale sera convertie en église paroissiale du village de Saint-Guilhem-le-Désert</a:t>
            </a:r>
            <a:r>
              <a:rPr lang="fr-FR" sz="1400" smtClean="0"/>
              <a:t>.</a:t>
            </a:r>
            <a:endParaRPr lang="fr-FR" sz="1400"/>
          </a:p>
        </p:txBody>
      </p:sp>
      <p:sp>
        <p:nvSpPr>
          <p:cNvPr id="4" name="Rectangle 3"/>
          <p:cNvSpPr/>
          <p:nvPr/>
        </p:nvSpPr>
        <p:spPr>
          <a:xfrm>
            <a:off x="6104965" y="0"/>
            <a:ext cx="3027003" cy="2554545"/>
          </a:xfrm>
          <a:prstGeom prst="rect">
            <a:avLst/>
          </a:prstGeom>
          <a:solidFill>
            <a:schemeClr val="accent1">
              <a:lumMod val="50000"/>
            </a:schemeClr>
          </a:solidFill>
        </p:spPr>
        <p:txBody>
          <a:bodyPr wrap="square">
            <a:spAutoFit/>
          </a:bodyPr>
          <a:lstStyle/>
          <a:p>
            <a:pPr algn="r"/>
            <a:r>
              <a:rPr lang="fr-FR" sz="1600" b="1"/>
              <a:t>The Cloisters </a:t>
            </a:r>
            <a:r>
              <a:rPr lang="fr-FR" sz="1600"/>
              <a:t>(Les Cloîtres en français) est un musée américain, situé dans le quartier de Washington Heights au nord de l'île de Manhattan à New York. Il regroupe </a:t>
            </a:r>
            <a:r>
              <a:rPr lang="fr-FR" sz="1600" b="1">
                <a:solidFill>
                  <a:srgbClr val="FF0000"/>
                </a:solidFill>
              </a:rPr>
              <a:t>quatre</a:t>
            </a:r>
            <a:r>
              <a:rPr lang="fr-FR" sz="1600" b="1"/>
              <a:t> cloîtres médiévaux européens </a:t>
            </a:r>
            <a:r>
              <a:rPr lang="fr-FR" sz="1600"/>
              <a:t>et des collections d'objets médiévaux</a:t>
            </a:r>
            <a:r>
              <a:rPr lang="fr-FR" sz="1600" smtClean="0"/>
              <a:t>.</a:t>
            </a:r>
          </a:p>
          <a:p>
            <a:pPr algn="r"/>
            <a:r>
              <a:rPr lang="fr-FR" sz="1600" smtClean="0"/>
              <a:t>Il </a:t>
            </a:r>
            <a:r>
              <a:rPr lang="fr-FR" sz="1600"/>
              <a:t>est l'un des départements du Metropolitan Museum of Art. </a:t>
            </a:r>
          </a:p>
        </p:txBody>
      </p:sp>
      <p:pic>
        <p:nvPicPr>
          <p:cNvPr id="6" name="Image 5"/>
          <p:cNvPicPr>
            <a:picLocks noChangeAspect="1"/>
          </p:cNvPicPr>
          <p:nvPr/>
        </p:nvPicPr>
        <p:blipFill rotWithShape="1">
          <a:blip r:embed="rId2"/>
          <a:srcRect r="11579"/>
          <a:stretch/>
        </p:blipFill>
        <p:spPr>
          <a:xfrm>
            <a:off x="5432259" y="2554545"/>
            <a:ext cx="3705725" cy="2228850"/>
          </a:xfrm>
          <a:prstGeom prst="rect">
            <a:avLst/>
          </a:prstGeom>
        </p:spPr>
      </p:pic>
      <p:sp>
        <p:nvSpPr>
          <p:cNvPr id="7" name="Rectangle 6"/>
          <p:cNvSpPr/>
          <p:nvPr/>
        </p:nvSpPr>
        <p:spPr>
          <a:xfrm>
            <a:off x="12032" y="5909310"/>
            <a:ext cx="9131968" cy="738664"/>
          </a:xfrm>
          <a:prstGeom prst="rect">
            <a:avLst/>
          </a:prstGeom>
        </p:spPr>
        <p:txBody>
          <a:bodyPr wrap="square">
            <a:spAutoFit/>
          </a:bodyPr>
          <a:lstStyle/>
          <a:p>
            <a:r>
              <a:rPr lang="fr-FR" sz="1400" smtClean="0"/>
              <a:t>L'église </a:t>
            </a:r>
            <a:r>
              <a:rPr lang="fr-FR" sz="1400"/>
              <a:t>de l'abbaye est incluse dès 1840 dans la première liste des monuments historiques faisant l'objet d'une protection en France. Les restes du cloître sont ensuite classés en 1889, puis la totalité de l'abbaye en 1987. Elle est également inscrite au patrimoine mondial de l'UNESCO au titre des chemins de Saint-Jacques-de-Compostelle en France depuis 1998. </a:t>
            </a:r>
          </a:p>
        </p:txBody>
      </p:sp>
    </p:spTree>
    <p:extLst>
      <p:ext uri="{BB962C8B-B14F-4D97-AF65-F5344CB8AC3E}">
        <p14:creationId xmlns:p14="http://schemas.microsoft.com/office/powerpoint/2010/main" val="37125145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3521722" y="6488668"/>
            <a:ext cx="4169988" cy="369332"/>
          </a:xfrm>
          <a:prstGeom prst="rect">
            <a:avLst/>
          </a:prstGeom>
        </p:spPr>
        <p:txBody>
          <a:bodyPr wrap="none">
            <a:spAutoFit/>
          </a:bodyPr>
          <a:lstStyle/>
          <a:p>
            <a:r>
              <a:rPr lang="fr-FR">
                <a:hlinkClick r:id="rId3"/>
              </a:rPr>
              <a:t>https://fr.wikipedia.org/wiki/The_Cloisters</a:t>
            </a:r>
            <a:endParaRPr lang="fr-FR"/>
          </a:p>
        </p:txBody>
      </p:sp>
    </p:spTree>
    <p:extLst>
      <p:ext uri="{BB962C8B-B14F-4D97-AF65-F5344CB8AC3E}">
        <p14:creationId xmlns:p14="http://schemas.microsoft.com/office/powerpoint/2010/main" val="1258756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505123"/>
            <a:ext cx="2952750" cy="3886200"/>
          </a:xfrm>
          <a:prstGeom prst="rect">
            <a:avLst/>
          </a:prstGeom>
        </p:spPr>
      </p:pic>
      <p:sp>
        <p:nvSpPr>
          <p:cNvPr id="3" name="Rectangle 2"/>
          <p:cNvSpPr/>
          <p:nvPr/>
        </p:nvSpPr>
        <p:spPr>
          <a:xfrm>
            <a:off x="2952750" y="78069"/>
            <a:ext cx="6191250" cy="6740307"/>
          </a:xfrm>
          <a:prstGeom prst="rect">
            <a:avLst/>
          </a:prstGeom>
        </p:spPr>
        <p:txBody>
          <a:bodyPr wrap="square">
            <a:spAutoFit/>
          </a:bodyPr>
          <a:lstStyle/>
          <a:p>
            <a:r>
              <a:rPr lang="fr-FR" b="1"/>
              <a:t>Guillaume </a:t>
            </a:r>
            <a:r>
              <a:rPr lang="fr-FR"/>
              <a:t>ou</a:t>
            </a:r>
            <a:r>
              <a:rPr lang="fr-FR" b="1"/>
              <a:t> Guilhem de Gellone ou </a:t>
            </a:r>
            <a:r>
              <a:rPr lang="fr-FR" b="1" smtClean="0"/>
              <a:t>d'Aquitaine</a:t>
            </a:r>
            <a:r>
              <a:rPr lang="fr-FR" smtClean="0"/>
              <a:t> </a:t>
            </a:r>
          </a:p>
          <a:p>
            <a:endParaRPr lang="fr-FR" smtClean="0"/>
          </a:p>
          <a:p>
            <a:r>
              <a:rPr lang="fr-FR" smtClean="0"/>
              <a:t>surnommé </a:t>
            </a:r>
            <a:r>
              <a:rPr lang="fr-FR"/>
              <a:t>le Grand </a:t>
            </a:r>
            <a:endParaRPr lang="fr-FR" smtClean="0"/>
          </a:p>
          <a:p>
            <a:r>
              <a:rPr lang="fr-FR" smtClean="0"/>
              <a:t>(</a:t>
            </a:r>
            <a:r>
              <a:rPr lang="fr-FR"/>
              <a:t>né entre </a:t>
            </a:r>
            <a:r>
              <a:rPr lang="fr-FR">
                <a:solidFill>
                  <a:srgbClr val="0070C0"/>
                </a:solidFill>
              </a:rPr>
              <a:t>750 </a:t>
            </a:r>
            <a:r>
              <a:rPr lang="fr-FR"/>
              <a:t>et</a:t>
            </a:r>
            <a:r>
              <a:rPr lang="fr-FR">
                <a:solidFill>
                  <a:srgbClr val="0070C0"/>
                </a:solidFill>
              </a:rPr>
              <a:t> 755 </a:t>
            </a:r>
            <a:r>
              <a:rPr lang="fr-FR"/>
              <a:t>- mort entre le 28 mai </a:t>
            </a:r>
            <a:r>
              <a:rPr lang="fr-FR">
                <a:solidFill>
                  <a:srgbClr val="0070C0"/>
                </a:solidFill>
              </a:rPr>
              <a:t>812</a:t>
            </a:r>
            <a:r>
              <a:rPr lang="fr-FR"/>
              <a:t> et le 21 mai </a:t>
            </a:r>
            <a:r>
              <a:rPr lang="fr-FR" smtClean="0">
                <a:solidFill>
                  <a:srgbClr val="0070C0"/>
                </a:solidFill>
              </a:rPr>
              <a:t>815</a:t>
            </a:r>
            <a:r>
              <a:rPr lang="fr-FR" smtClean="0"/>
              <a:t>) </a:t>
            </a:r>
            <a:r>
              <a:rPr lang="fr-FR"/>
              <a:t>est un noble important et une personnalité militaire du royaume d'Aquitaine de l'époque carolingienne. Il fut </a:t>
            </a:r>
            <a:r>
              <a:rPr lang="fr-FR" b="1"/>
              <a:t>comte de Toulouse</a:t>
            </a:r>
            <a:r>
              <a:rPr lang="fr-FR"/>
              <a:t>, </a:t>
            </a:r>
            <a:r>
              <a:rPr lang="fr-FR" b="1"/>
              <a:t>duc d'Aquitaine </a:t>
            </a:r>
            <a:r>
              <a:rPr lang="fr-FR"/>
              <a:t>et </a:t>
            </a:r>
            <a:r>
              <a:rPr lang="fr-FR" b="1"/>
              <a:t>marquis de Septimanie </a:t>
            </a:r>
            <a:r>
              <a:rPr lang="fr-FR"/>
              <a:t>dans les années 790, avant de fonder </a:t>
            </a:r>
            <a:r>
              <a:rPr lang="fr-FR" b="1"/>
              <a:t>l'abbaye de Gellone </a:t>
            </a:r>
            <a:r>
              <a:rPr lang="fr-FR"/>
              <a:t>en 804 et de s'y retirer.</a:t>
            </a:r>
          </a:p>
          <a:p>
            <a:endParaRPr lang="fr-FR"/>
          </a:p>
          <a:p>
            <a:r>
              <a:rPr lang="fr-FR"/>
              <a:t>Issu de la famille des Guilhelmides, apparentés aux Pippinides et aux Carolingiens, il grandit certainement à la cour royale franque. Il reçoit d'importantes fonctions de commandement en </a:t>
            </a:r>
            <a:r>
              <a:rPr lang="fr-FR" b="1"/>
              <a:t>Aquitaine</a:t>
            </a:r>
            <a:r>
              <a:rPr lang="fr-FR"/>
              <a:t>, en </a:t>
            </a:r>
            <a:r>
              <a:rPr lang="fr-FR" b="1"/>
              <a:t>Septimanie</a:t>
            </a:r>
            <a:r>
              <a:rPr lang="fr-FR"/>
              <a:t> et dans la </a:t>
            </a:r>
            <a:r>
              <a:rPr lang="fr-FR" b="1"/>
              <a:t>marche d'Espagne</a:t>
            </a:r>
            <a:r>
              <a:rPr lang="fr-FR"/>
              <a:t>, où il conseille le jeune roi d'Aquitaine, Louis, organise la défense du territoire, repousse les incursions musulmanes, et participe à la conquête de Barcelone en 801.</a:t>
            </a:r>
          </a:p>
          <a:p>
            <a:endParaRPr lang="fr-FR"/>
          </a:p>
          <a:p>
            <a:r>
              <a:rPr lang="fr-FR"/>
              <a:t>En 806, il se retire dans l'abbaye qu'il a fondée, sur les conseils de son ami Witiza, fondateur de l'abbaye d'Aniane, le réformateur Benoît. Canonisé par le pape Alexandre II en </a:t>
            </a:r>
            <a:r>
              <a:rPr lang="fr-FR" smtClean="0"/>
              <a:t>1066 </a:t>
            </a:r>
            <a:r>
              <a:rPr lang="fr-FR"/>
              <a:t>sous le nom de </a:t>
            </a:r>
            <a:r>
              <a:rPr lang="fr-FR" b="1">
                <a:solidFill>
                  <a:srgbClr val="FF0000"/>
                </a:solidFill>
              </a:rPr>
              <a:t>saint Guilhem</a:t>
            </a:r>
            <a:r>
              <a:rPr lang="fr-FR"/>
              <a:t>, il est fêté le 28 </a:t>
            </a:r>
            <a:r>
              <a:rPr lang="fr-FR" smtClean="0"/>
              <a:t>mai.</a:t>
            </a:r>
            <a:endParaRPr lang="fr-FR"/>
          </a:p>
          <a:p>
            <a:endParaRPr lang="fr-FR"/>
          </a:p>
          <a:p>
            <a:r>
              <a:rPr lang="fr-FR"/>
              <a:t>Guillaume a inspiré au XIIe siècle le personnage de </a:t>
            </a:r>
            <a:r>
              <a:rPr lang="fr-FR" b="1"/>
              <a:t>Guillaume d'Orange</a:t>
            </a:r>
            <a:r>
              <a:rPr lang="fr-FR"/>
              <a:t> dans la chanson de geste </a:t>
            </a:r>
            <a:r>
              <a:rPr lang="fr-FR" b="1"/>
              <a:t>Guillaume au court nez</a:t>
            </a:r>
            <a:r>
              <a:rPr lang="fr-FR"/>
              <a:t>. </a:t>
            </a:r>
          </a:p>
        </p:txBody>
      </p:sp>
    </p:spTree>
    <p:extLst>
      <p:ext uri="{BB962C8B-B14F-4D97-AF65-F5344CB8AC3E}">
        <p14:creationId xmlns:p14="http://schemas.microsoft.com/office/powerpoint/2010/main" val="2219612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597"/>
            <a:ext cx="9144000" cy="6186309"/>
          </a:xfrm>
          <a:prstGeom prst="rect">
            <a:avLst/>
          </a:prstGeom>
        </p:spPr>
        <p:txBody>
          <a:bodyPr wrap="square">
            <a:spAutoFit/>
          </a:bodyPr>
          <a:lstStyle/>
          <a:p>
            <a:pPr algn="just"/>
            <a:r>
              <a:rPr lang="fr-FR" b="1"/>
              <a:t>Charlemagne</a:t>
            </a:r>
            <a:r>
              <a:rPr lang="fr-FR"/>
              <a:t>, fils de Pépin le Bref, est sans aucun doute le souverain qui marque le plus l'époque carolingienne, par la longévité de son règne, mais aussi grâce à son charisme et à ses conquêtes militaires. Après les assemblées qui réunissent les Grands du royaume (les « plaids »), des ordonnances, découpées en chapitres (d'où leur nom de capitulaires) sont émises par la chancellerie du Palais : elles sont une source précieuse pour l'étude de la période.</a:t>
            </a:r>
          </a:p>
          <a:p>
            <a:pPr algn="just"/>
            <a:r>
              <a:rPr lang="fr-FR"/>
              <a:t>Denier sous Charles Ier dit Charlemagne.</a:t>
            </a:r>
          </a:p>
          <a:p>
            <a:pPr algn="just"/>
            <a:endParaRPr lang="fr-FR"/>
          </a:p>
          <a:p>
            <a:pPr algn="just"/>
            <a:r>
              <a:rPr lang="fr-FR"/>
              <a:t>À un autre niveau, plus idéologique que politique, c'est aussi aux lettrés chrétiens que l'on doit la naissance d'une nouvelle idée de l'État. Celle-ci se veut au départ une restauration de l'Empire romain, pourtant elle repose sur des fondements très différents en légitimant la royauté : profondément chrétienne, elle fait du roi des Francs un nouveau « David ». L'idée de l'unité du royaume semble un temps l'emporter avec la renaissance de l'empire d'Occident, à Noël 800.</a:t>
            </a:r>
          </a:p>
          <a:p>
            <a:pPr algn="just"/>
            <a:endParaRPr lang="fr-FR"/>
          </a:p>
          <a:p>
            <a:pPr algn="just"/>
            <a:r>
              <a:rPr lang="fr-FR" b="1"/>
              <a:t>Du point de vue culturel</a:t>
            </a:r>
            <a:r>
              <a:rPr lang="fr-FR"/>
              <a:t>, l'époque de Charlemagne, de son fils Louis le Pieux et de ses petits-fils est connue sous le nom de « </a:t>
            </a:r>
            <a:r>
              <a:rPr lang="fr-FR" b="1"/>
              <a:t>Renaissance carolingienne </a:t>
            </a:r>
            <a:r>
              <a:rPr lang="fr-FR"/>
              <a:t>». </a:t>
            </a:r>
            <a:endParaRPr lang="fr-FR" smtClean="0"/>
          </a:p>
          <a:p>
            <a:pPr algn="just"/>
            <a:r>
              <a:rPr lang="fr-FR" smtClean="0">
                <a:solidFill>
                  <a:srgbClr val="FF0000"/>
                </a:solidFill>
              </a:rPr>
              <a:t>L'enseignement </a:t>
            </a:r>
            <a:r>
              <a:rPr lang="fr-FR">
                <a:solidFill>
                  <a:srgbClr val="FF0000"/>
                </a:solidFill>
              </a:rPr>
              <a:t>classique </a:t>
            </a:r>
            <a:r>
              <a:rPr lang="fr-FR"/>
              <a:t>— en particulier celui du latin — est remis à l'honneur, après avoir été dénaturé et délaissé à la fin du règne des Mérovingiens. Cependant, </a:t>
            </a:r>
            <a:r>
              <a:rPr lang="fr-FR">
                <a:solidFill>
                  <a:srgbClr val="FF0000"/>
                </a:solidFill>
              </a:rPr>
              <a:t>la langue latine </a:t>
            </a:r>
            <a:r>
              <a:rPr lang="fr-FR"/>
              <a:t>est désormais quasi exclusivement la langue du clergé, les milieux militaires lui préférant le </a:t>
            </a:r>
            <a:r>
              <a:rPr lang="fr-FR">
                <a:solidFill>
                  <a:srgbClr val="FF0000"/>
                </a:solidFill>
              </a:rPr>
              <a:t>francique</a:t>
            </a:r>
            <a:r>
              <a:rPr lang="fr-FR"/>
              <a:t>. Cette évolution inéluctable </a:t>
            </a:r>
            <a:r>
              <a:rPr lang="fr-FR">
                <a:solidFill>
                  <a:srgbClr val="FF0000"/>
                </a:solidFill>
              </a:rPr>
              <a:t>va faire progressivement du latin une langue morte </a:t>
            </a:r>
            <a:r>
              <a:rPr lang="fr-FR"/>
              <a:t>et </a:t>
            </a:r>
            <a:r>
              <a:rPr lang="fr-FR">
                <a:solidFill>
                  <a:srgbClr val="FF0000"/>
                </a:solidFill>
              </a:rPr>
              <a:t>donner naissance aux ancêtres des langues nationales </a:t>
            </a:r>
            <a:r>
              <a:rPr lang="fr-FR"/>
              <a:t>que sont le français et l'allemand : le </a:t>
            </a:r>
            <a:r>
              <a:rPr lang="fr-FR" b="1"/>
              <a:t>roman</a:t>
            </a:r>
            <a:r>
              <a:rPr lang="fr-FR"/>
              <a:t> et le </a:t>
            </a:r>
            <a:r>
              <a:rPr lang="fr-FR" b="1"/>
              <a:t>tudesque</a:t>
            </a:r>
            <a:r>
              <a:rPr lang="fr-FR"/>
              <a:t>. </a:t>
            </a:r>
          </a:p>
        </p:txBody>
      </p:sp>
    </p:spTree>
    <p:extLst>
      <p:ext uri="{BB962C8B-B14F-4D97-AF65-F5344CB8AC3E}">
        <p14:creationId xmlns:p14="http://schemas.microsoft.com/office/powerpoint/2010/main" val="2782843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48690"/>
            <a:ext cx="9144000" cy="5478423"/>
          </a:xfrm>
          <a:prstGeom prst="rect">
            <a:avLst/>
          </a:prstGeom>
        </p:spPr>
        <p:txBody>
          <a:bodyPr wrap="square">
            <a:spAutoFit/>
          </a:bodyPr>
          <a:lstStyle/>
          <a:p>
            <a:pPr algn="just"/>
            <a:r>
              <a:rPr lang="fr-FR" sz="1400"/>
              <a:t>Très populaires en </a:t>
            </a:r>
            <a:r>
              <a:rPr lang="fr-FR" sz="1400" b="1"/>
              <a:t>Grèce</a:t>
            </a:r>
            <a:r>
              <a:rPr lang="fr-FR" sz="1400"/>
              <a:t>, les jeux publics, auxquels prenaient part des représentants des cités, étaient à l'origine des concours athlétiques (lutte, course, pugilat, disque, courses de chars, etc.), auxquels s'ajoutèrent plus tard des </a:t>
            </a:r>
            <a:r>
              <a:rPr lang="fr-FR" sz="1400" b="1"/>
              <a:t>concours musicaux et poétiques</a:t>
            </a:r>
            <a:r>
              <a:rPr lang="fr-FR" sz="1400"/>
              <a:t>. Les plus célèbres étaient </a:t>
            </a:r>
            <a:r>
              <a:rPr lang="fr-FR" sz="1400" b="1"/>
              <a:t>les grands jeux d'Olympie</a:t>
            </a:r>
            <a:r>
              <a:rPr lang="fr-FR" sz="1400"/>
              <a:t>, de Delphes, de Némée, de l'Isthme. Ils avaient toujours lieu en l'honneur d'un dieu.</a:t>
            </a:r>
          </a:p>
          <a:p>
            <a:pPr algn="just"/>
            <a:endParaRPr lang="fr-FR" sz="1400"/>
          </a:p>
          <a:p>
            <a:pPr algn="just"/>
            <a:r>
              <a:rPr lang="fr-FR" sz="1400"/>
              <a:t>Les spectacles préfigurant ceux du cirque ont lieu en </a:t>
            </a:r>
            <a:r>
              <a:rPr lang="fr-FR" sz="1400" b="1"/>
              <a:t>Grèce</a:t>
            </a:r>
            <a:r>
              <a:rPr lang="fr-FR" sz="1400"/>
              <a:t> et en Crète dans des </a:t>
            </a:r>
            <a:r>
              <a:rPr lang="fr-FR" sz="1400" b="1"/>
              <a:t>amphithéâtres</a:t>
            </a:r>
            <a:r>
              <a:rPr lang="fr-FR" sz="1400"/>
              <a:t> et des </a:t>
            </a:r>
            <a:r>
              <a:rPr lang="fr-FR" sz="1400" b="1"/>
              <a:t>stades</a:t>
            </a:r>
            <a:r>
              <a:rPr lang="fr-FR" sz="1400"/>
              <a:t>. Chez les Romains, ils n'ont pas d'abord de cadre fixe, et ils se déroulent sur les grandes places ou sur de vastes terrains, jusqu'à ce que Tarquin l'Ancien fasse construire des enceintes. Le public s'y tient d'abord debout, puis sont élevés des </a:t>
            </a:r>
            <a:r>
              <a:rPr lang="fr-FR" sz="1400" b="1"/>
              <a:t>gradins</a:t>
            </a:r>
            <a:r>
              <a:rPr lang="fr-FR" sz="1400"/>
              <a:t>.</a:t>
            </a:r>
          </a:p>
          <a:p>
            <a:pPr algn="just"/>
            <a:endParaRPr lang="fr-FR" sz="1400"/>
          </a:p>
          <a:p>
            <a:pPr algn="just"/>
            <a:r>
              <a:rPr lang="fr-FR" sz="1400"/>
              <a:t>Les jeux étaient l'accompagnement ordinaire des fêtes, des célébrations d'anniversaires, des funérailles, etc. Ils étaient offerts par des particluiers ou au nom de l'État, mais en grande partie à leur frais par les édiles, puis par les prêteurs. C'est au ive siècle av. J.-C. qu'ils furent introduits d'Étrurie à Rome</a:t>
            </a:r>
          </a:p>
          <a:p>
            <a:pPr algn="just"/>
            <a:endParaRPr lang="fr-FR" sz="1400"/>
          </a:p>
          <a:p>
            <a:pPr algn="just"/>
            <a:r>
              <a:rPr lang="fr-FR" sz="1400"/>
              <a:t>Le terme générique de </a:t>
            </a:r>
            <a:r>
              <a:rPr lang="fr-FR" sz="1400" b="1"/>
              <a:t>jeux du cirque </a:t>
            </a:r>
            <a:r>
              <a:rPr lang="fr-FR" sz="1400"/>
              <a:t>désignait divers spectacles et compétitions dont les plus anciens furent notamment la </a:t>
            </a:r>
            <a:r>
              <a:rPr lang="fr-FR" sz="1400" b="1"/>
              <a:t>course de chars </a:t>
            </a:r>
            <a:r>
              <a:rPr lang="fr-FR" sz="1400"/>
              <a:t>et le </a:t>
            </a:r>
            <a:r>
              <a:rPr lang="fr-FR" sz="1400" b="1"/>
              <a:t>pugilat</a:t>
            </a:r>
            <a:r>
              <a:rPr lang="fr-FR" sz="1400"/>
              <a:t>. L'origine de ces jeux remonte à l'un des premiers épisodes de l'histoire de Rome : </a:t>
            </a:r>
            <a:r>
              <a:rPr lang="fr-FR" sz="1400">
                <a:solidFill>
                  <a:srgbClr val="0070C0"/>
                </a:solidFill>
              </a:rPr>
              <a:t>selon la tradition, </a:t>
            </a:r>
            <a:r>
              <a:rPr lang="fr-FR" sz="1400" b="1">
                <a:solidFill>
                  <a:srgbClr val="0070C0"/>
                </a:solidFill>
              </a:rPr>
              <a:t>Romulus</a:t>
            </a:r>
            <a:r>
              <a:rPr lang="fr-FR" sz="1400">
                <a:solidFill>
                  <a:srgbClr val="0070C0"/>
                </a:solidFill>
              </a:rPr>
              <a:t> les institua pour attirer les peuples voisins – et leurs femmes, les </a:t>
            </a:r>
            <a:r>
              <a:rPr lang="fr-FR" sz="1400" b="1">
                <a:solidFill>
                  <a:srgbClr val="0070C0"/>
                </a:solidFill>
              </a:rPr>
              <a:t>Sabines</a:t>
            </a:r>
            <a:r>
              <a:rPr lang="fr-FR" sz="1400">
                <a:solidFill>
                  <a:srgbClr val="0070C0"/>
                </a:solidFill>
              </a:rPr>
              <a:t> – et procurer ainsi des épouses à ses compagnons...</a:t>
            </a:r>
          </a:p>
          <a:p>
            <a:pPr algn="just"/>
            <a:endParaRPr lang="fr-FR" sz="1400"/>
          </a:p>
          <a:p>
            <a:pPr algn="just"/>
            <a:r>
              <a:rPr lang="fr-FR" sz="1400"/>
              <a:t>Par la suite, le </a:t>
            </a:r>
            <a:r>
              <a:rPr lang="fr-FR" sz="1400" b="1"/>
              <a:t>cirque</a:t>
            </a:r>
            <a:r>
              <a:rPr lang="fr-FR" sz="1400"/>
              <a:t> fut affecté à de grands spectacles guerriers, occasions pour les généraux triomphants et les princes démagogues de s'attirer la faveur des foules : véritables institutions, les jeux contribuaient à </a:t>
            </a:r>
            <a:r>
              <a:rPr lang="fr-FR" sz="1400" b="1"/>
              <a:t>intégrer la plèbe à la cité romaine</a:t>
            </a:r>
            <a:r>
              <a:rPr lang="fr-FR" sz="1400"/>
              <a:t>. On ne manquait pas, avant de commencer, de satisfaire au culte public par une </a:t>
            </a:r>
            <a:r>
              <a:rPr lang="fr-FR" sz="1400" b="1"/>
              <a:t>procession</a:t>
            </a:r>
            <a:r>
              <a:rPr lang="fr-FR" sz="1400"/>
              <a:t> (</a:t>
            </a:r>
            <a:r>
              <a:rPr lang="fr-FR" sz="1400" b="1"/>
              <a:t>la </a:t>
            </a:r>
            <a:r>
              <a:rPr lang="fr-FR" sz="1400" b="1">
                <a:solidFill>
                  <a:srgbClr val="FF0000"/>
                </a:solidFill>
              </a:rPr>
              <a:t>pompa</a:t>
            </a:r>
            <a:r>
              <a:rPr lang="fr-FR" sz="1400"/>
              <a:t>). Le point culminant de </a:t>
            </a:r>
            <a:r>
              <a:rPr lang="fr-FR" sz="1400" b="1"/>
              <a:t>ce défilé-procession </a:t>
            </a:r>
            <a:r>
              <a:rPr lang="fr-FR" sz="1400"/>
              <a:t>était la </a:t>
            </a:r>
            <a:r>
              <a:rPr lang="fr-FR" sz="1400" b="1"/>
              <a:t>course de chars attelés de deux, quatre chevaux ou plus</a:t>
            </a:r>
            <a:r>
              <a:rPr lang="fr-FR" sz="1400"/>
              <a:t>. On reconstituait également des scènes de bataille, avec cavalerie et infanterie, sortes de grandes manœuvres à l'intérieur du cirque.</a:t>
            </a:r>
          </a:p>
          <a:p>
            <a:pPr algn="just"/>
            <a:endParaRPr lang="fr-FR" sz="1400"/>
          </a:p>
          <a:p>
            <a:pPr algn="just"/>
            <a:r>
              <a:rPr lang="fr-FR" sz="1400"/>
              <a:t>Les jeux comportaient aussi des scènes de </a:t>
            </a:r>
            <a:r>
              <a:rPr lang="fr-FR" sz="1400" b="1"/>
              <a:t>chasse</a:t>
            </a:r>
            <a:r>
              <a:rPr lang="fr-FR" sz="1400"/>
              <a:t> (combats d'animaux) et des </a:t>
            </a:r>
            <a:r>
              <a:rPr lang="fr-FR" sz="1400" b="1"/>
              <a:t>luttes</a:t>
            </a:r>
            <a:r>
              <a:rPr lang="fr-FR" sz="1400"/>
              <a:t> entre gladiateurs.</a:t>
            </a:r>
          </a:p>
        </p:txBody>
      </p:sp>
      <p:sp>
        <p:nvSpPr>
          <p:cNvPr id="5" name="Titre 4"/>
          <p:cNvSpPr>
            <a:spLocks noGrp="1"/>
          </p:cNvSpPr>
          <p:nvPr>
            <p:ph type="title"/>
          </p:nvPr>
        </p:nvSpPr>
        <p:spPr>
          <a:xfrm>
            <a:off x="0" y="1"/>
            <a:ext cx="9144000" cy="794084"/>
          </a:xfrm>
        </p:spPr>
        <p:txBody>
          <a:bodyPr/>
          <a:lstStyle/>
          <a:p>
            <a:pPr algn="ctr"/>
            <a:r>
              <a:rPr lang="fr-FR" b="1" smtClean="0"/>
              <a:t>Les Jeux du cirque</a:t>
            </a:r>
            <a:endParaRPr lang="fr-FR" b="1"/>
          </a:p>
        </p:txBody>
      </p:sp>
    </p:spTree>
    <p:extLst>
      <p:ext uri="{BB962C8B-B14F-4D97-AF65-F5344CB8AC3E}">
        <p14:creationId xmlns:p14="http://schemas.microsoft.com/office/powerpoint/2010/main" val="256109442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oise">
  <a:themeElements>
    <a:clrScheme name="Ardois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ois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ois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TM04033929[[fn=Ardoise]]</Template>
  <TotalTime>94</TotalTime>
  <Words>2911</Words>
  <Application>Microsoft Office PowerPoint</Application>
  <PresentationFormat>Affichage à l'écran (4:3)</PresentationFormat>
  <Paragraphs>94</Paragraphs>
  <Slides>19</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Calisto MT</vt:lpstr>
      <vt:lpstr>Trebuchet MS</vt:lpstr>
      <vt:lpstr>Wingdings 2</vt:lpstr>
      <vt:lpstr>Ardoise</vt:lpstr>
      <vt:lpstr>Cirque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Jeux du cirque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Cirque</dc:title>
  <dc:creator>Collège les Pins</dc:creator>
  <cp:lastModifiedBy>Collège les Pins</cp:lastModifiedBy>
  <cp:revision>12</cp:revision>
  <dcterms:created xsi:type="dcterms:W3CDTF">2022-03-21T07:36:51Z</dcterms:created>
  <dcterms:modified xsi:type="dcterms:W3CDTF">2022-06-23T19:18:56Z</dcterms:modified>
</cp:coreProperties>
</file>