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60" r:id="rId6"/>
    <p:sldId id="261" r:id="rId7"/>
    <p:sldId id="262" r:id="rId8"/>
    <p:sldId id="268" r:id="rId9"/>
    <p:sldId id="266" r:id="rId10"/>
    <p:sldId id="269" r:id="rId11"/>
    <p:sldId id="267" r:id="rId12"/>
    <p:sldId id="270" r:id="rId13"/>
    <p:sldId id="271" r:id="rId14"/>
    <p:sldId id="272" r:id="rId15"/>
    <p:sldId id="274" r:id="rId16"/>
    <p:sldId id="273" r:id="rId17"/>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721" autoAdjust="0"/>
  </p:normalViewPr>
  <p:slideViewPr>
    <p:cSldViewPr>
      <p:cViewPr>
        <p:scale>
          <a:sx n="88" d="100"/>
          <a:sy n="88"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AFDE5B3-93D0-4A9E-B18F-1DF3357826C4}" type="datetimeFigureOut">
              <a:rPr lang="fr-FR" smtClean="0"/>
              <a:pPr/>
              <a:t>11/06/2021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5F137-BD9D-470F-840C-7FBCF848E27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DE5B3-93D0-4A9E-B18F-1DF3357826C4}" type="datetimeFigureOut">
              <a:rPr lang="fr-FR" smtClean="0"/>
              <a:pPr/>
              <a:t>11/06/2021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5F137-BD9D-470F-840C-7FBCF848E276}"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cinematheque.fr/expositions-virtuelles/storyboard/index.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0.mxstatic.com/wallpapers/f67f464a426db441d70d835d1bfa932a_large.jpeg"/>
          <p:cNvPicPr>
            <a:picLocks noChangeAspect="1" noChangeArrowheads="1"/>
          </p:cNvPicPr>
          <p:nvPr/>
        </p:nvPicPr>
        <p:blipFill>
          <a:blip r:embed="rId2" cstate="print"/>
          <a:srcRect/>
          <a:stretch>
            <a:fillRect/>
          </a:stretch>
        </p:blipFill>
        <p:spPr bwMode="auto">
          <a:xfrm>
            <a:off x="-12509" y="-27384"/>
            <a:ext cx="9180512" cy="6885384"/>
          </a:xfrm>
          <a:prstGeom prst="rect">
            <a:avLst/>
          </a:prstGeom>
          <a:noFill/>
        </p:spPr>
      </p:pic>
      <p:sp>
        <p:nvSpPr>
          <p:cNvPr id="2" name="Titre 1"/>
          <p:cNvSpPr>
            <a:spLocks noGrp="1"/>
          </p:cNvSpPr>
          <p:nvPr>
            <p:ph type="ctrTitle"/>
          </p:nvPr>
        </p:nvSpPr>
        <p:spPr>
          <a:xfrm>
            <a:off x="35496" y="0"/>
            <a:ext cx="9001000" cy="2835746"/>
          </a:xfrm>
        </p:spPr>
        <p:txBody>
          <a:bodyPr>
            <a:noAutofit/>
          </a:bodyPr>
          <a:lstStyle/>
          <a:p>
            <a:r>
              <a:rPr lang="fr-FR" sz="16600" dirty="0" smtClean="0"/>
              <a:t>Ailleurs</a:t>
            </a:r>
            <a:endParaRPr lang="fr-FR" sz="16600" dirty="0"/>
          </a:p>
        </p:txBody>
      </p:sp>
      <p:sp>
        <p:nvSpPr>
          <p:cNvPr id="3" name="Sous-titre 2"/>
          <p:cNvSpPr>
            <a:spLocks noGrp="1"/>
          </p:cNvSpPr>
          <p:nvPr>
            <p:ph type="subTitle" idx="1"/>
          </p:nvPr>
        </p:nvSpPr>
        <p:spPr>
          <a:xfrm>
            <a:off x="1483568" y="5517232"/>
            <a:ext cx="6400800" cy="1296144"/>
          </a:xfrm>
        </p:spPr>
        <p:txBody>
          <a:bodyPr>
            <a:normAutofit/>
          </a:bodyPr>
          <a:lstStyle/>
          <a:p>
            <a:r>
              <a:rPr lang="fr-FR" smtClean="0">
                <a:solidFill>
                  <a:schemeClr val="bg2"/>
                </a:solidFill>
              </a:rPr>
              <a:t>Voyages, transports et voyageurs</a:t>
            </a:r>
          </a:p>
          <a:p>
            <a:r>
              <a:rPr lang="fr-FR" smtClean="0">
                <a:solidFill>
                  <a:schemeClr val="tx1"/>
                </a:solidFill>
              </a:rPr>
              <a:t>Année scolaire 2016-2017</a:t>
            </a:r>
            <a:endParaRPr lang="fr-FR">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nvGraphicFramePr>
        <p:xfrm>
          <a:off x="107504" y="3623252"/>
          <a:ext cx="8928993" cy="2974100"/>
        </p:xfrm>
        <a:graphic>
          <a:graphicData uri="http://schemas.openxmlformats.org/drawingml/2006/table">
            <a:tbl>
              <a:tblPr>
                <a:tableStyleId>{073A0DAA-6AF3-43AB-8588-CEC1D06C72B9}</a:tableStyleId>
              </a:tblPr>
              <a:tblGrid>
                <a:gridCol w="2976331"/>
                <a:gridCol w="2976331"/>
                <a:gridCol w="2976331"/>
              </a:tblGrid>
              <a:tr h="216025">
                <a:tc>
                  <a:txBody>
                    <a:bodyPr/>
                    <a:lstStyle/>
                    <a:p>
                      <a:r>
                        <a:rPr lang="fr-FR" sz="1050" b="1" smtClean="0">
                          <a:latin typeface="Comic Sans MS" pitchFamily="66" charset="0"/>
                        </a:rPr>
                        <a:t>Thème personnel :</a:t>
                      </a:r>
                      <a:endParaRPr lang="fr-FR" sz="1050" b="1">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smtClean="0">
                          <a:latin typeface="Comic Sans MS" pitchFamily="66" charset="0"/>
                        </a:rPr>
                        <a:t>Dialogues</a:t>
                      </a:r>
                      <a:r>
                        <a:rPr lang="fr-FR" sz="1050" b="0" smtClean="0">
                          <a:latin typeface="Comic Sans MS" pitchFamily="66" charset="0"/>
                        </a:rPr>
                        <a:t> / voix</a:t>
                      </a:r>
                      <a:r>
                        <a:rPr lang="fr-FR" sz="1050" smtClean="0">
                          <a:latin typeface="Comic Sans MS" pitchFamily="66" charset="0"/>
                        </a:rPr>
                        <a:t> off / son et musique</a:t>
                      </a:r>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smtClean="0">
                          <a:latin typeface="Comic Sans MS" pitchFamily="66" charset="0"/>
                        </a:rPr>
                        <a:t>Croquis</a:t>
                      </a:r>
                      <a:r>
                        <a:rPr lang="fr-FR" sz="1050" smtClean="0">
                          <a:latin typeface="Comic Sans MS" pitchFamily="66" charset="0"/>
                        </a:rPr>
                        <a:t> du Plan</a:t>
                      </a:r>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5985">
                <a:tc>
                  <a:txBody>
                    <a:bodyPr/>
                    <a:lstStyle/>
                    <a:p>
                      <a:r>
                        <a:rPr lang="fr-FR" sz="800" b="1" smtClean="0">
                          <a:latin typeface="Comic Sans MS" pitchFamily="66" charset="0"/>
                        </a:rPr>
                        <a:t>Séquence</a:t>
                      </a:r>
                      <a:r>
                        <a:rPr lang="fr-FR" sz="800" baseline="0" smtClean="0">
                          <a:latin typeface="Comic Sans MS" pitchFamily="66" charset="0"/>
                        </a:rPr>
                        <a:t> :____ -  </a:t>
                      </a:r>
                      <a:r>
                        <a:rPr lang="fr-FR" sz="800" b="1" baseline="0" smtClean="0">
                          <a:latin typeface="Comic Sans MS" pitchFamily="66" charset="0"/>
                        </a:rPr>
                        <a:t>Plan</a:t>
                      </a:r>
                      <a:r>
                        <a:rPr lang="fr-FR" sz="800" baseline="0" smtClean="0">
                          <a:latin typeface="Comic Sans MS" pitchFamily="66" charset="0"/>
                        </a:rPr>
                        <a:t> :____ - </a:t>
                      </a:r>
                      <a:r>
                        <a:rPr lang="fr-FR" sz="800" b="1" baseline="0" smtClean="0">
                          <a:latin typeface="Comic Sans MS" pitchFamily="66" charset="0"/>
                        </a:rPr>
                        <a:t>Durée</a:t>
                      </a:r>
                      <a:r>
                        <a:rPr lang="fr-FR" sz="800" baseline="0" smtClean="0">
                          <a:latin typeface="Comic Sans MS" pitchFamily="66" charset="0"/>
                        </a:rPr>
                        <a:t>: __ min __ sec.</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solidFill>
                      <a:schemeClr val="tx1"/>
                    </a:solidFill>
                  </a:tcPr>
                </a:tc>
                <a:tc>
                  <a:txBody>
                    <a:bodyPr/>
                    <a:lstStyle/>
                    <a:p>
                      <a:pPr algn="ctr"/>
                      <a:r>
                        <a:rPr lang="fr-FR" sz="800" smtClean="0">
                          <a:latin typeface="Comic Sans MS" pitchFamily="66" charset="0"/>
                        </a:rPr>
                        <a:t>Noter</a:t>
                      </a:r>
                      <a:r>
                        <a:rPr lang="fr-FR" sz="800" baseline="0" smtClean="0">
                          <a:latin typeface="Comic Sans MS" pitchFamily="66" charset="0"/>
                        </a:rPr>
                        <a:t> ici tout </a:t>
                      </a:r>
                      <a:r>
                        <a:rPr lang="fr-FR" sz="800" smtClean="0">
                          <a:latin typeface="Comic Sans MS" pitchFamily="66" charset="0"/>
                        </a:rPr>
                        <a:t>ce que l’on doit entendre</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sz="800" baseline="0" smtClean="0">
                          <a:latin typeface="Comic Sans MS" pitchFamily="66" charset="0"/>
                        </a:rPr>
                        <a:t>Dessiner ici la position des acteurs et de la caméra</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r>
              <a:tr h="1442715">
                <a:tc>
                  <a:txBody>
                    <a:bodyPr/>
                    <a:lstStyle/>
                    <a:p>
                      <a:r>
                        <a:rPr lang="fr-FR" sz="800" b="1" smtClean="0">
                          <a:latin typeface="Comic Sans MS" pitchFamily="66" charset="0"/>
                        </a:rPr>
                        <a:t>Description</a:t>
                      </a:r>
                      <a:r>
                        <a:rPr lang="fr-FR" sz="800" smtClean="0">
                          <a:latin typeface="Comic Sans MS" pitchFamily="66" charset="0"/>
                        </a:rPr>
                        <a:t> plan (actions,</a:t>
                      </a:r>
                      <a:r>
                        <a:rPr lang="fr-FR" sz="800" baseline="0" smtClean="0">
                          <a:latin typeface="Comic Sans MS" pitchFamily="66" charset="0"/>
                        </a:rPr>
                        <a:t> mouvements, lumières, décors, la narration = ce qui se passe, </a:t>
                      </a:r>
                      <a:r>
                        <a:rPr lang="fr-FR" sz="800" b="1" baseline="0" smtClean="0">
                          <a:latin typeface="Comic Sans MS" pitchFamily="66" charset="0"/>
                        </a:rPr>
                        <a:t>ce que l’on voit à l’écran</a:t>
                      </a:r>
                      <a:r>
                        <a:rPr lang="fr-FR" sz="800" baseline="0" smtClean="0">
                          <a:latin typeface="Comic Sans MS" pitchFamily="66" charset="0"/>
                        </a:rPr>
                        <a:t>)</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55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smtClean="0">
                          <a:latin typeface="Comic Sans MS" pitchFamily="66" charset="0"/>
                        </a:rPr>
                        <a:t>Type</a:t>
                      </a:r>
                      <a:r>
                        <a:rPr lang="fr-FR" sz="800" baseline="0" smtClean="0">
                          <a:latin typeface="Comic Sans MS" pitchFamily="66" charset="0"/>
                        </a:rPr>
                        <a:t> de plan:</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fr-FR" sz="800" smtClean="0">
                          <a:latin typeface="Comic Sans MS" pitchFamily="66" charset="0"/>
                        </a:rPr>
                        <a:t>Remarque</a:t>
                      </a:r>
                      <a:r>
                        <a:rPr lang="fr-FR" sz="800" baseline="0" smtClean="0">
                          <a:latin typeface="Comic Sans MS" pitchFamily="66" charset="0"/>
                        </a:rPr>
                        <a:t> sur la prise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55985">
                <a:tc>
                  <a:txBody>
                    <a:bodyPr/>
                    <a:lstStyle/>
                    <a:p>
                      <a:r>
                        <a:rPr lang="fr-FR" sz="800" smtClean="0">
                          <a:latin typeface="Comic Sans MS" pitchFamily="66" charset="0"/>
                        </a:rPr>
                        <a:t>Angle de vue:</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55985">
                <a:tc>
                  <a:txBody>
                    <a:bodyPr/>
                    <a:lstStyle/>
                    <a:p>
                      <a:r>
                        <a:rPr lang="fr-FR" sz="800" smtClean="0">
                          <a:latin typeface="Comic Sans MS" pitchFamily="66" charset="0"/>
                        </a:rPr>
                        <a:t>Mouvement de caméra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55985">
                <a:tc>
                  <a:txBody>
                    <a:bodyPr/>
                    <a:lstStyle/>
                    <a:p>
                      <a:r>
                        <a:rPr lang="fr-FR" sz="800" smtClean="0">
                          <a:latin typeface="Comic Sans MS" pitchFamily="66" charset="0"/>
                        </a:rPr>
                        <a:t>Variation objectif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6" name="Tableau 5"/>
          <p:cNvGraphicFramePr>
            <a:graphicFrameLocks noGrp="1"/>
          </p:cNvGraphicFramePr>
          <p:nvPr/>
        </p:nvGraphicFramePr>
        <p:xfrm>
          <a:off x="107504" y="548679"/>
          <a:ext cx="8928993" cy="3010673"/>
        </p:xfrm>
        <a:graphic>
          <a:graphicData uri="http://schemas.openxmlformats.org/drawingml/2006/table">
            <a:tbl>
              <a:tblPr>
                <a:tableStyleId>{073A0DAA-6AF3-43AB-8588-CEC1D06C72B9}</a:tableStyleId>
              </a:tblPr>
              <a:tblGrid>
                <a:gridCol w="2976331"/>
                <a:gridCol w="2976331"/>
                <a:gridCol w="2976331"/>
              </a:tblGrid>
              <a:tr h="288033">
                <a:tc>
                  <a:txBody>
                    <a:bodyPr/>
                    <a:lstStyle/>
                    <a:p>
                      <a:r>
                        <a:rPr lang="fr-FR" sz="1050" b="1" smtClean="0">
                          <a:latin typeface="Comic Sans MS" pitchFamily="66" charset="0"/>
                        </a:rPr>
                        <a:t>Thème personnel :</a:t>
                      </a:r>
                      <a:endParaRPr lang="fr-FR" sz="1050" b="1">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smtClean="0">
                          <a:latin typeface="Comic Sans MS" pitchFamily="66" charset="0"/>
                        </a:rPr>
                        <a:t>Dialogues</a:t>
                      </a:r>
                      <a:r>
                        <a:rPr lang="fr-FR" sz="1050" b="0" smtClean="0">
                          <a:latin typeface="Comic Sans MS" pitchFamily="66" charset="0"/>
                        </a:rPr>
                        <a:t> / voix</a:t>
                      </a:r>
                      <a:r>
                        <a:rPr lang="fr-FR" sz="1050" smtClean="0">
                          <a:latin typeface="Comic Sans MS" pitchFamily="66" charset="0"/>
                        </a:rPr>
                        <a:t> off / son et musique</a:t>
                      </a:r>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smtClean="0">
                          <a:latin typeface="Comic Sans MS" pitchFamily="66" charset="0"/>
                        </a:rPr>
                        <a:t>Croquis</a:t>
                      </a:r>
                      <a:r>
                        <a:rPr lang="fr-FR" sz="1050" smtClean="0">
                          <a:latin typeface="Comic Sans MS" pitchFamily="66" charset="0"/>
                        </a:rPr>
                        <a:t> du Plan</a:t>
                      </a:r>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5985">
                <a:tc>
                  <a:txBody>
                    <a:bodyPr/>
                    <a:lstStyle/>
                    <a:p>
                      <a:r>
                        <a:rPr lang="fr-FR" sz="800" b="1" smtClean="0">
                          <a:latin typeface="Comic Sans MS" pitchFamily="66" charset="0"/>
                        </a:rPr>
                        <a:t>Séquence</a:t>
                      </a:r>
                      <a:r>
                        <a:rPr lang="fr-FR" sz="800" baseline="0" smtClean="0">
                          <a:latin typeface="Comic Sans MS" pitchFamily="66" charset="0"/>
                        </a:rPr>
                        <a:t> :____ -  </a:t>
                      </a:r>
                      <a:r>
                        <a:rPr lang="fr-FR" sz="800" b="1" baseline="0" smtClean="0">
                          <a:latin typeface="Comic Sans MS" pitchFamily="66" charset="0"/>
                        </a:rPr>
                        <a:t>Plan</a:t>
                      </a:r>
                      <a:r>
                        <a:rPr lang="fr-FR" sz="800" baseline="0" smtClean="0">
                          <a:latin typeface="Comic Sans MS" pitchFamily="66" charset="0"/>
                        </a:rPr>
                        <a:t> :____ - </a:t>
                      </a:r>
                      <a:r>
                        <a:rPr lang="fr-FR" sz="800" b="1" baseline="0" smtClean="0">
                          <a:latin typeface="Comic Sans MS" pitchFamily="66" charset="0"/>
                        </a:rPr>
                        <a:t>Durée</a:t>
                      </a:r>
                      <a:r>
                        <a:rPr lang="fr-FR" sz="800" baseline="0" smtClean="0">
                          <a:latin typeface="Comic Sans MS" pitchFamily="66" charset="0"/>
                        </a:rPr>
                        <a:t>: __ min __ sec.</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solidFill>
                      <a:schemeClr val="tx1"/>
                    </a:solidFill>
                  </a:tcPr>
                </a:tc>
                <a:tc>
                  <a:txBody>
                    <a:bodyPr/>
                    <a:lstStyle/>
                    <a:p>
                      <a:pPr algn="ctr"/>
                      <a:r>
                        <a:rPr lang="fr-FR" sz="800" smtClean="0">
                          <a:latin typeface="Comic Sans MS" pitchFamily="66" charset="0"/>
                        </a:rPr>
                        <a:t>Noter</a:t>
                      </a:r>
                      <a:r>
                        <a:rPr lang="fr-FR" sz="800" baseline="0" smtClean="0">
                          <a:latin typeface="Comic Sans MS" pitchFamily="66" charset="0"/>
                        </a:rPr>
                        <a:t> ici tout </a:t>
                      </a:r>
                      <a:r>
                        <a:rPr lang="fr-FR" sz="800" smtClean="0">
                          <a:latin typeface="Comic Sans MS" pitchFamily="66" charset="0"/>
                        </a:rPr>
                        <a:t>ce que l’on doit entendre</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sz="800" baseline="0" smtClean="0">
                          <a:latin typeface="Comic Sans MS" pitchFamily="66" charset="0"/>
                        </a:rPr>
                        <a:t>Dessiner ici la position des acteurs et de la caméra</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r>
              <a:tr h="1442715">
                <a:tc>
                  <a:txBody>
                    <a:bodyPr/>
                    <a:lstStyle/>
                    <a:p>
                      <a:r>
                        <a:rPr lang="fr-FR" sz="800" b="1" smtClean="0">
                          <a:latin typeface="Comic Sans MS" pitchFamily="66" charset="0"/>
                        </a:rPr>
                        <a:t>Description</a:t>
                      </a:r>
                      <a:r>
                        <a:rPr lang="fr-FR" sz="800" smtClean="0">
                          <a:latin typeface="Comic Sans MS" pitchFamily="66" charset="0"/>
                        </a:rPr>
                        <a:t> plan (actions,</a:t>
                      </a:r>
                      <a:r>
                        <a:rPr lang="fr-FR" sz="800" baseline="0" smtClean="0">
                          <a:latin typeface="Comic Sans MS" pitchFamily="66" charset="0"/>
                        </a:rPr>
                        <a:t> mouvements, lumières, décors, la narration = ce qui se passe, </a:t>
                      </a:r>
                      <a:r>
                        <a:rPr lang="fr-FR" sz="800" b="1" baseline="0" smtClean="0">
                          <a:latin typeface="Comic Sans MS" pitchFamily="66" charset="0"/>
                        </a:rPr>
                        <a:t>ce que l’on voit à l’écran</a:t>
                      </a:r>
                      <a:r>
                        <a:rPr lang="fr-FR" sz="800" baseline="0" smtClean="0">
                          <a:latin typeface="Comic Sans MS" pitchFamily="66" charset="0"/>
                        </a:rPr>
                        <a:t>)</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55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smtClean="0">
                          <a:latin typeface="Comic Sans MS" pitchFamily="66" charset="0"/>
                        </a:rPr>
                        <a:t>Type</a:t>
                      </a:r>
                      <a:r>
                        <a:rPr lang="fr-FR" sz="800" baseline="0" smtClean="0">
                          <a:latin typeface="Comic Sans MS" pitchFamily="66" charset="0"/>
                        </a:rPr>
                        <a:t> de plan:</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fr-FR" sz="800" smtClean="0">
                          <a:solidFill>
                            <a:sysClr val="windowText" lastClr="000000"/>
                          </a:solidFill>
                          <a:latin typeface="Comic Sans MS" pitchFamily="66" charset="0"/>
                        </a:rPr>
                        <a:t>Remarque</a:t>
                      </a:r>
                      <a:r>
                        <a:rPr lang="fr-FR" sz="800" baseline="0" smtClean="0">
                          <a:solidFill>
                            <a:sysClr val="windowText" lastClr="000000"/>
                          </a:solidFill>
                          <a:latin typeface="Comic Sans MS" pitchFamily="66" charset="0"/>
                        </a:rPr>
                        <a:t> sur la prise :</a:t>
                      </a:r>
                      <a:endParaRPr lang="fr-FR" sz="800">
                        <a:solidFill>
                          <a:sysClr val="windowText" lastClr="000000"/>
                        </a:solidFill>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55985">
                <a:tc>
                  <a:txBody>
                    <a:bodyPr/>
                    <a:lstStyle/>
                    <a:p>
                      <a:r>
                        <a:rPr lang="fr-FR" sz="800" smtClean="0">
                          <a:latin typeface="Comic Sans MS" pitchFamily="66" charset="0"/>
                        </a:rPr>
                        <a:t>Angle de vue:</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solidFill>
                          <a:sysClr val="windowText" lastClr="000000"/>
                        </a:solidFill>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55985">
                <a:tc>
                  <a:txBody>
                    <a:bodyPr/>
                    <a:lstStyle/>
                    <a:p>
                      <a:pPr marL="0" algn="l" defTabSz="914400" rtl="0" eaLnBrk="1" latinLnBrk="0" hangingPunct="1"/>
                      <a:r>
                        <a:rPr lang="fr-FR" sz="800" kern="1200" smtClean="0">
                          <a:solidFill>
                            <a:schemeClr val="dk1"/>
                          </a:solidFill>
                          <a:latin typeface="Comic Sans MS" pitchFamily="66" charset="0"/>
                          <a:ea typeface="+mn-ea"/>
                          <a:cs typeface="+mn-cs"/>
                        </a:rPr>
                        <a:t>Mouvement de caméra :</a:t>
                      </a:r>
                      <a:endParaRPr lang="fr-FR" sz="800" kern="1200">
                        <a:solidFill>
                          <a:schemeClr val="dk1"/>
                        </a:solidFill>
                        <a:latin typeface="Comic Sans MS" pitchFamily="66"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solidFill>
                          <a:sysClr val="windowText" lastClr="000000"/>
                        </a:solidFill>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55985">
                <a:tc>
                  <a:txBody>
                    <a:bodyPr/>
                    <a:lstStyle/>
                    <a:p>
                      <a:pPr marL="0" algn="l" defTabSz="914400" rtl="0" eaLnBrk="1" latinLnBrk="0" hangingPunct="1"/>
                      <a:r>
                        <a:rPr lang="fr-FR" sz="800" kern="1200" smtClean="0">
                          <a:solidFill>
                            <a:schemeClr val="dk1"/>
                          </a:solidFill>
                          <a:latin typeface="Comic Sans MS" pitchFamily="66" charset="0"/>
                          <a:ea typeface="+mn-ea"/>
                          <a:cs typeface="+mn-cs"/>
                        </a:rPr>
                        <a:t>Variation objectif :</a:t>
                      </a:r>
                      <a:endParaRPr lang="fr-FR" sz="800" kern="1200">
                        <a:solidFill>
                          <a:schemeClr val="dk1"/>
                        </a:solidFill>
                        <a:latin typeface="Comic Sans MS" pitchFamily="66"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solidFill>
                          <a:sysClr val="windowText" lastClr="000000"/>
                        </a:solidFill>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7" name="Tableau 6"/>
          <p:cNvGraphicFramePr>
            <a:graphicFrameLocks noGrp="1"/>
          </p:cNvGraphicFramePr>
          <p:nvPr/>
        </p:nvGraphicFramePr>
        <p:xfrm>
          <a:off x="107504" y="105832"/>
          <a:ext cx="8928993" cy="370840"/>
        </p:xfrm>
        <a:graphic>
          <a:graphicData uri="http://schemas.openxmlformats.org/drawingml/2006/table">
            <a:tbl>
              <a:tblPr firstRow="1" bandRow="1">
                <a:tableStyleId>{5C22544A-7EE6-4342-B048-85BDC9FD1C3A}</a:tableStyleId>
              </a:tblPr>
              <a:tblGrid>
                <a:gridCol w="2232248"/>
                <a:gridCol w="2376264"/>
                <a:gridCol w="3240360"/>
                <a:gridCol w="1080121"/>
              </a:tblGrid>
              <a:tr h="370840">
                <a:tc>
                  <a:txBody>
                    <a:bodyPr/>
                    <a:lstStyle/>
                    <a:p>
                      <a:r>
                        <a:rPr lang="fr-FR" sz="1600" smtClean="0">
                          <a:solidFill>
                            <a:schemeClr val="bg2"/>
                          </a:solidFill>
                        </a:rPr>
                        <a:t>Nom :</a:t>
                      </a:r>
                      <a:endParaRPr lang="fr-FR" sz="1600">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fr-FR" sz="1600" smtClean="0">
                          <a:solidFill>
                            <a:schemeClr val="bg2"/>
                          </a:solidFill>
                        </a:rPr>
                        <a:t>Classe :</a:t>
                      </a:r>
                      <a:endParaRPr lang="fr-FR" sz="1600">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fr-FR" sz="1600" smtClean="0">
                          <a:solidFill>
                            <a:schemeClr val="bg2"/>
                          </a:solidFill>
                        </a:rPr>
                        <a:t>Groupe:</a:t>
                      </a:r>
                      <a:endParaRPr lang="fr-FR" sz="1600">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fr-FR" sz="1600" smtClean="0">
                          <a:solidFill>
                            <a:schemeClr val="bg2"/>
                          </a:solidFill>
                        </a:rPr>
                        <a:t>Page :</a:t>
                      </a:r>
                      <a:endParaRPr lang="fr-FR" sz="1600">
                        <a:solidFill>
                          <a:schemeClr val="bg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7704856" cy="936104"/>
          </a:xfrm>
          <a:prstGeom prst="rect">
            <a:avLst/>
          </a:prstGeom>
          <a:solidFill>
            <a:schemeClr val="bg2">
              <a:lumMod val="75000"/>
            </a:schemeClr>
          </a:solidFill>
          <a:ln>
            <a:noFill/>
          </a:ln>
          <a:effectLst>
            <a:softEdge rad="63500"/>
          </a:effectLst>
        </p:spPr>
        <p:style>
          <a:lnRef idx="2">
            <a:schemeClr val="dk1"/>
          </a:lnRef>
          <a:fillRef idx="1">
            <a:schemeClr val="lt1"/>
          </a:fillRef>
          <a:effectRef idx="0">
            <a:schemeClr val="dk1"/>
          </a:effectRef>
          <a:fontRef idx="minor">
            <a:schemeClr val="dk1"/>
          </a:fontRef>
        </p:style>
        <p:txBody>
          <a:bodyPr wrap="square">
            <a:noAutofit/>
          </a:bodyPr>
          <a:lstStyle/>
          <a:p>
            <a:endParaRPr lang="fr-FR" smtClean="0">
              <a:hlinkClick r:id="rId2"/>
            </a:endParaRPr>
          </a:p>
          <a:p>
            <a:r>
              <a:rPr lang="fr-FR" smtClean="0"/>
              <a:t>       </a:t>
            </a:r>
            <a:r>
              <a:rPr lang="fr-FR" smtClean="0">
                <a:solidFill>
                  <a:schemeClr val="tx1"/>
                </a:solidFill>
              </a:rPr>
              <a:t>http://www.cinematheque.fr/expositions-virtuelles/storyboard/index.htm</a:t>
            </a:r>
            <a:endParaRPr lang="fr-FR">
              <a:solidFill>
                <a:schemeClr val="tx1"/>
              </a:solidFill>
            </a:endParaRPr>
          </a:p>
        </p:txBody>
      </p:sp>
      <p:sp>
        <p:nvSpPr>
          <p:cNvPr id="3" name="Flèche droite 2">
            <a:hlinkClick r:id="rId2"/>
          </p:cNvPr>
          <p:cNvSpPr/>
          <p:nvPr/>
        </p:nvSpPr>
        <p:spPr>
          <a:xfrm>
            <a:off x="7956376" y="476672"/>
            <a:ext cx="906400" cy="792088"/>
          </a:xfrm>
          <a:prstGeom prst="rightArrow">
            <a:avLst/>
          </a:prstGeom>
          <a:solidFill>
            <a:srgbClr val="FFFF00"/>
          </a:solidFill>
          <a:ln>
            <a:noFill/>
          </a:ln>
          <a:effectLst>
            <a:outerShdw blurRad="50800" dist="38100" dir="8100000" algn="tr" rotWithShape="0">
              <a:prstClr val="black">
                <a:alpha val="40000"/>
              </a:prstClr>
            </a:outerShdw>
            <a:softEdge rad="63500"/>
          </a:effectLst>
        </p:spPr>
        <p:style>
          <a:lnRef idx="2">
            <a:schemeClr val="dk1"/>
          </a:lnRef>
          <a:fillRef idx="1">
            <a:schemeClr val="lt1"/>
          </a:fillRef>
          <a:effectRef idx="0">
            <a:schemeClr val="dk1"/>
          </a:effectRef>
          <a:fontRef idx="minor">
            <a:schemeClr val="dk1"/>
          </a:fontRef>
        </p:style>
        <p:txBody>
          <a:bodyPr wrap="square">
            <a:noAutofit/>
          </a:bodyPr>
          <a:lstStyle/>
          <a:p>
            <a:pPr algn="ctr"/>
            <a:endParaRPr lang="fr-FR" smtClean="0">
              <a:solidFill>
                <a:schemeClr val="dk1"/>
              </a:solidFill>
              <a:hlinkClick r:id="rId2"/>
            </a:endParaRPr>
          </a:p>
        </p:txBody>
      </p:sp>
      <p:sp>
        <p:nvSpPr>
          <p:cNvPr id="8" name="Rectangle 7"/>
          <p:cNvSpPr/>
          <p:nvPr/>
        </p:nvSpPr>
        <p:spPr>
          <a:xfrm>
            <a:off x="251520" y="1628800"/>
            <a:ext cx="7632848" cy="369332"/>
          </a:xfrm>
          <a:prstGeom prst="rect">
            <a:avLst/>
          </a:prstGeom>
          <a:solidFill>
            <a:schemeClr val="bg2">
              <a:lumMod val="75000"/>
            </a:schemeClr>
          </a:solidFill>
        </p:spPr>
        <p:txBody>
          <a:bodyPr wrap="square">
            <a:spAutoFit/>
          </a:bodyPr>
          <a:lstStyle/>
          <a:p>
            <a:r>
              <a:rPr lang="fr-FR" smtClean="0"/>
              <a:t>     http://www.tomshardware.fr/articles/montage-video-logiciel,2-2356.html</a:t>
            </a:r>
          </a:p>
        </p:txBody>
      </p:sp>
      <p:sp>
        <p:nvSpPr>
          <p:cNvPr id="9" name="Rectangle 8"/>
          <p:cNvSpPr/>
          <p:nvPr/>
        </p:nvSpPr>
        <p:spPr>
          <a:xfrm>
            <a:off x="395536" y="5229200"/>
            <a:ext cx="8136904" cy="369332"/>
          </a:xfrm>
          <a:prstGeom prst="rect">
            <a:avLst/>
          </a:prstGeom>
        </p:spPr>
        <p:txBody>
          <a:bodyPr wrap="square">
            <a:spAutoFit/>
          </a:bodyPr>
          <a:lstStyle/>
          <a:p>
            <a:r>
              <a:rPr lang="fr-FR" smtClean="0"/>
              <a:t>https://www.fosshub.com/Avidemux.html/avidemux_2.6.15_win32.exe</a:t>
            </a:r>
            <a:endParaRPr lang="fr-FR"/>
          </a:p>
        </p:txBody>
      </p:sp>
      <p:sp>
        <p:nvSpPr>
          <p:cNvPr id="10" name="Rectangle 9"/>
          <p:cNvSpPr/>
          <p:nvPr/>
        </p:nvSpPr>
        <p:spPr>
          <a:xfrm>
            <a:off x="395536" y="4869160"/>
            <a:ext cx="7776864" cy="369332"/>
          </a:xfrm>
          <a:prstGeom prst="rect">
            <a:avLst/>
          </a:prstGeom>
        </p:spPr>
        <p:txBody>
          <a:bodyPr wrap="square">
            <a:spAutoFit/>
          </a:bodyPr>
          <a:lstStyle/>
          <a:p>
            <a:r>
              <a:rPr lang="fr-FR" smtClean="0"/>
              <a:t>https://www.fosshub.com/Avidemux.html/avidemux_2.6.15_win64.exe</a:t>
            </a: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260648"/>
            <a:ext cx="8324359" cy="6243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a:solidFill>
            <a:schemeClr val="accent2">
              <a:lumMod val="60000"/>
              <a:lumOff val="40000"/>
            </a:schemeClr>
          </a:solidFill>
        </p:spPr>
        <p:txBody>
          <a:bodyPr/>
          <a:lstStyle/>
          <a:p>
            <a:r>
              <a:rPr lang="fr-FR" smtClean="0"/>
              <a:t>Le Tourisme</a:t>
            </a:r>
            <a:endParaRPr lang="fr-FR"/>
          </a:p>
        </p:txBody>
      </p:sp>
      <p:sp>
        <p:nvSpPr>
          <p:cNvPr id="3" name="Espace réservé du contenu 2"/>
          <p:cNvSpPr>
            <a:spLocks noGrp="1"/>
          </p:cNvSpPr>
          <p:nvPr>
            <p:ph idx="1"/>
          </p:nvPr>
        </p:nvSpPr>
        <p:spPr>
          <a:xfrm>
            <a:off x="0" y="1124744"/>
            <a:ext cx="9144000" cy="2664296"/>
          </a:xfrm>
        </p:spPr>
        <p:txBody>
          <a:bodyPr>
            <a:normAutofit fontScale="92500" lnSpcReduction="20000"/>
          </a:bodyPr>
          <a:lstStyle/>
          <a:p>
            <a:pPr algn="just">
              <a:buNone/>
            </a:pPr>
            <a:r>
              <a:rPr lang="fr-FR" smtClean="0"/>
              <a:t>    Dès l’époque moderne, on conçoit le voyage comme pouvant relever du seul "agrément", définition même du tourisme. Pourtant la notion de "tourisme gastronomique" voit le jour sous Louis XIV (Voyage de Chapelle et de Bachaumont, 1663). Bien que la cour soit sédentarisée à Versailles, certains continuent à se déplacer par nécessité ou par goût de l’aventure.</a:t>
            </a:r>
          </a:p>
          <a:p>
            <a:endParaRPr 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a:solidFill>
            <a:schemeClr val="accent2">
              <a:lumMod val="60000"/>
              <a:lumOff val="40000"/>
            </a:schemeClr>
          </a:solidFill>
        </p:spPr>
        <p:txBody>
          <a:bodyPr/>
          <a:lstStyle/>
          <a:p>
            <a:r>
              <a:rPr lang="fr-FR" smtClean="0"/>
              <a:t>Les vrais débuts du tourisme</a:t>
            </a:r>
            <a:endParaRPr lang="fr-FR"/>
          </a:p>
        </p:txBody>
      </p:sp>
      <p:sp>
        <p:nvSpPr>
          <p:cNvPr id="3" name="Espace réservé du contenu 2"/>
          <p:cNvSpPr>
            <a:spLocks noGrp="1"/>
          </p:cNvSpPr>
          <p:nvPr>
            <p:ph idx="1"/>
          </p:nvPr>
        </p:nvSpPr>
        <p:spPr>
          <a:xfrm>
            <a:off x="0" y="1124744"/>
            <a:ext cx="9144000" cy="5733256"/>
          </a:xfrm>
        </p:spPr>
        <p:txBody>
          <a:bodyPr>
            <a:normAutofit lnSpcReduction="10000"/>
          </a:bodyPr>
          <a:lstStyle/>
          <a:p>
            <a:r>
              <a:rPr lang="fr-FR" smtClean="0"/>
              <a:t>Mais c’est au XVIIIe siècle que naît véritablement le tourisme, grâce au "grand tour", à l’origine du mot anglais "tourist", soit "voyage circulaire". En français, le terme "touriste" (1803) s’emploie pour désigner des "voyageurs qui ne parcourent des pays étrangers que par curiosité et désœuvrement, qui font une espèce de tournée dans des pays habituellement visités par leurs compatriotes" et "se dit surtout des voyageurs anglais en France, en Suisse et en Italie" (Littré). En 1838, la publication des Mémoires d’un touriste de Stendhal popularise ce mot.</a:t>
            </a:r>
          </a:p>
          <a:p>
            <a:endParaRPr lang="fr-FR" smtClean="0"/>
          </a:p>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a:solidFill>
            <a:schemeClr val="accent2">
              <a:lumMod val="60000"/>
              <a:lumOff val="40000"/>
            </a:schemeClr>
          </a:solidFill>
        </p:spPr>
        <p:txBody>
          <a:bodyPr/>
          <a:lstStyle/>
          <a:p>
            <a:r>
              <a:rPr lang="fr-FR" smtClean="0"/>
              <a:t>L’essor du tourisme</a:t>
            </a:r>
            <a:endParaRPr lang="fr-FR"/>
          </a:p>
        </p:txBody>
      </p:sp>
      <p:sp>
        <p:nvSpPr>
          <p:cNvPr id="3" name="Espace réservé du contenu 2"/>
          <p:cNvSpPr>
            <a:spLocks noGrp="1"/>
          </p:cNvSpPr>
          <p:nvPr>
            <p:ph idx="1"/>
          </p:nvPr>
        </p:nvSpPr>
        <p:spPr>
          <a:xfrm>
            <a:off x="0" y="1052736"/>
            <a:ext cx="9144000" cy="5805264"/>
          </a:xfrm>
        </p:spPr>
        <p:txBody>
          <a:bodyPr>
            <a:normAutofit fontScale="77500" lnSpcReduction="20000"/>
          </a:bodyPr>
          <a:lstStyle/>
          <a:p>
            <a:pPr algn="just"/>
            <a:r>
              <a:rPr lang="fr-FR" smtClean="0"/>
              <a:t>Après 1815, le voyage connaît un véritable essor, notamment dans la population favorisée.</a:t>
            </a:r>
          </a:p>
          <a:p>
            <a:pPr algn="just"/>
            <a:r>
              <a:rPr lang="fr-FR" smtClean="0"/>
              <a:t>Enfin, en 1841, apparaît le mot "tourisme", année même où Thomas Cook ouvre en Angleterre une agence de voyages. Par la suite, de nombreuses organisations touristiques françaises apparaissent. L’édition rend compte de l’étonnement face à ce nouveau fait de société : portraits du touriste et guides de voyage prolifèrent. </a:t>
            </a:r>
          </a:p>
          <a:p>
            <a:pPr algn="just"/>
            <a:r>
              <a:rPr lang="fr-FR" smtClean="0"/>
              <a:t>De nouveaux moyens de transports facilitent l’essor de différentes formes de voyages dont le caractère à l’origine "utilitaire" s’amenuise au cours du siècle pour laisser place à l’agrément : le tourisme thérapeuthique, la découverte de la montagne, les bains de mer, le tourisme sportif. Le XXe siècle confirme cette tendance et voit se développer le tourisme de masse, dont la genèse remonte à la loi sur les congés payés de 1936 mais qui connaîtra son apogée pendant les Trente Glorieuses.</a:t>
            </a: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smtClean="0"/>
              <a:t>Origine du Tourisme</a:t>
            </a:r>
            <a:endParaRPr lang="fr-FR"/>
          </a:p>
        </p:txBody>
      </p:sp>
      <p:sp>
        <p:nvSpPr>
          <p:cNvPr id="4" name="Espace réservé du contenu 3"/>
          <p:cNvSpPr>
            <a:spLocks noGrp="1"/>
          </p:cNvSpPr>
          <p:nvPr>
            <p:ph idx="1"/>
          </p:nvPr>
        </p:nvSpPr>
        <p:spPr>
          <a:xfrm>
            <a:off x="0" y="1196752"/>
            <a:ext cx="9144000" cy="5661248"/>
          </a:xfrm>
        </p:spPr>
        <p:txBody>
          <a:bodyPr numCol="2">
            <a:normAutofit fontScale="25000" lnSpcReduction="20000"/>
          </a:bodyPr>
          <a:lstStyle/>
          <a:p>
            <a:r>
              <a:rPr lang="fr-FR" sz="4000" smtClean="0"/>
              <a:t>Dès le XVII ° siècle, ce sont les aristocrates anglais qui donnèrent le nom de « grand tour »  au voyage initiatique qui devait compléter leur éducation.</a:t>
            </a:r>
          </a:p>
          <a:p>
            <a:r>
              <a:rPr lang="fr-FR" sz="4000" smtClean="0"/>
              <a:t>Le but étant de partir à la rencontre des vestiges des civilisations redécouvertes et mises en valeur à la Renaissance (sites archéologiques grecs et romains).</a:t>
            </a:r>
          </a:p>
          <a:p>
            <a:r>
              <a:rPr lang="fr-FR" sz="4000" smtClean="0"/>
              <a:t>Ils traversaient la Manche pour partir au contact des grandes œuvres passées et aussi présentes du continent. Le Grand Tour les conduit à Paris, en Suisse et en Italie.</a:t>
            </a:r>
          </a:p>
          <a:p>
            <a:r>
              <a:rPr lang="fr-FR" sz="4000" smtClean="0"/>
              <a:t>Ce sont donc les élites qui les premières profitèrent de séjours en dehors de leur pays dans un but de découvertes culturelles.</a:t>
            </a:r>
          </a:p>
          <a:p>
            <a:r>
              <a:rPr lang="fr-FR" sz="4000" smtClean="0"/>
              <a:t>En France, le mot « touriste » apparait pour la première fois dans le dictionnaire Littré en 1803. Ils sont alors des « voyageurs qui ne parcourent des pays étrangers que par curiosité et par désœuvrement -  voyageurs anglais en France, en Suisse et en Italie ».</a:t>
            </a:r>
          </a:p>
          <a:p>
            <a:r>
              <a:rPr lang="fr-FR" sz="4000" smtClean="0"/>
              <a:t>Même si l’idée de ces déplacements mit du temps à trouver une utilité chez nous, les autres aristocraties du continent imitèrent bientôt les anglais et partirent eux aussi se perfectionner de la même manière.</a:t>
            </a:r>
          </a:p>
          <a:p>
            <a:r>
              <a:rPr lang="fr-FR" sz="4000" smtClean="0"/>
              <a:t>Plus tard, ce sont encore les arts qui vont être à l’origine de nouvelles envies de voyages.</a:t>
            </a:r>
          </a:p>
          <a:p>
            <a:r>
              <a:rPr lang="fr-FR" sz="4000" smtClean="0"/>
              <a:t>Au XIX°, les romantiques apparaissent. Ils rejettent la modernité de la bourgeoisie de l’Industrie et ont comme modèle les civilisations mythiques anciennes : « Sur des pensers nouveaux faisons des vers antiques » - André Chénier.</a:t>
            </a:r>
          </a:p>
          <a:p>
            <a:r>
              <a:rPr lang="fr-FR" sz="4000" smtClean="0"/>
              <a:t>Les mythes de l’Orient sont également au centre des inspirations des romantiques. Ils recherchent de nouvelles sensations, de nouveaux horizons créatifs. Ils partent, courageusement, à la découverte des civilisations orientales (Napoléon débute sa campagne en Egypte en 1798 avec une armée de 40.000 militaires mais aussi 150 savants et artistes).</a:t>
            </a:r>
          </a:p>
          <a:p>
            <a:r>
              <a:rPr lang="fr-FR" sz="4000" smtClean="0"/>
              <a:t>C’est l’Empire Ottoman qui reçoit d’abord ces nouveaux voyageurs, qui prennent ensuite la direction des possessions ottomanes de l’époque (Grêce, Egypte, Proche orient …). Ces régions exercent une fascination extraordinaire sur ces artistes qui créent durant ces voyages des œuvres majeures.</a:t>
            </a:r>
          </a:p>
          <a:p>
            <a:r>
              <a:rPr lang="fr-FR" sz="4000" smtClean="0"/>
              <a:t>Les traditions, les mœurs (les Orientalistes ne cesseront de mettre en peinture harems, sérails et odalisques) mais aussi les paysages et les traces des civilisations antiques sont autant de raisons pour vouer un véritable culte à ces régions exotiques.</a:t>
            </a:r>
          </a:p>
          <a:p>
            <a:r>
              <a:rPr lang="fr-FR" sz="4000" smtClean="0"/>
              <a:t>Le développement des empires coloniaux ouvre ensuite les portes du Maghreb (Eugène Delacroix part au Maroc en 1832). Ils y découvrent un grouillement populaire alors que chez eux les grandes villes sont réorganisées par Haussmann. Ils retrouvent des charmes originels et des passions sources de leurs créations. Ils ne retrouvent plus cette inspiration chez eux, ou seul l'industrie fait office de nouveauté dans les paysages.</a:t>
            </a:r>
          </a:p>
          <a:p>
            <a:r>
              <a:rPr lang="fr-FR" sz="4000" smtClean="0"/>
              <a:t>Mais les artistes profitent également des nouvelles relations commerciales entre ces différentes régions. Ce sont ces nouvelles interactions économiques qui permettent le développement de nouveaux moyens de transports pour rendre ces pays accessibles au plus grand nombre.</a:t>
            </a:r>
          </a:p>
          <a:p>
            <a:r>
              <a:rPr lang="fr-FR" sz="4000" smtClean="0"/>
              <a:t>L’Orient Express est ainsi inauguré en 1883 (Paris – Constantinople  en train de luxe).</a:t>
            </a:r>
          </a:p>
          <a:p>
            <a:r>
              <a:rPr lang="fr-FR" sz="4000" smtClean="0"/>
              <a:t>C’est alors que surviennent les premiers problèmes ! En effet les puristes, premiers découvreurs de ces contrées voient débarquer ces nouveaux visiteurs qui, sans aucun mérite, viennent envahir ces destination qui perdent peu à peu de leur exotisme originel.</a:t>
            </a:r>
          </a:p>
          <a:p>
            <a:r>
              <a:rPr lang="fr-FR" sz="4000" smtClean="0"/>
              <a:t>« A l’ambassade de France, ce matin là, nous sommes au moins 30 convives à déjeuner – tous touristes ! Autrefois la traversée de la mer Noire les arrêtait encore ; mais depuis deux ans avec le nouveau chemin de fer aboutissant au pied du vieux sérail, c’est effrayant ce flot de désœuvrés de l’Europe entière qui vient ici fureter partout […] trop nombreux seulement tournant à l’invasion, et alors pas décoratifs ici pour des yeux de peintres » - Pierre Loti.</a:t>
            </a:r>
          </a:p>
          <a:p>
            <a:r>
              <a:rPr lang="fr-FR" sz="4000" smtClean="0"/>
              <a:t>Les thèmes du Tourisme de masse et de ses ravages déjà abordés à la fin du XIX° siècle. Si Pierre Loti savait qu’aujourd’hui il est devenu une attraction touristique de nombreuses villes dont notamment Istanbul (le café Loti qui surplombe le Bosphore est une étape obligatoire) !</a:t>
            </a:r>
          </a:p>
          <a:p>
            <a:r>
              <a:rPr lang="fr-FR" sz="4000" smtClean="0"/>
              <a:t>Grâce aux nouveaux moyens de transports, les voyages sont de plus en plus organisés, les premiers Tours opérateurs voient le jour.</a:t>
            </a:r>
          </a:p>
          <a:p>
            <a:r>
              <a:rPr lang="fr-FR" sz="4000" smtClean="0"/>
              <a:t>Donc, tous ceux qui souhaitent découvrir des Terres encore vierges de toute influence occidentale, voyagent de plus en plus loin. Ils profitent du bateau et partent à l’aventure (lire Jules Verne  « Le Tour du Monde en 80 jours »).  </a:t>
            </a:r>
          </a:p>
          <a:p>
            <a:r>
              <a:rPr lang="fr-FR" sz="4000" smtClean="0"/>
              <a:t>Par la suite, de nouveaux voyages initiatiques vont voir le jour et des pays vont accueillir des vagues de touristes à la recherche d’autres formes de voyages  (La route de Katmandou dans les années 70).</a:t>
            </a:r>
          </a:p>
          <a:p>
            <a:r>
              <a:rPr lang="fr-FR" sz="4000" smtClean="0"/>
              <a:t>Le Tourisme profite encore aujourd’hui de l’audace de ces premiers voyageurs. De nombreux noms d’artistes, de découvreurs sont mis en avant, et des étapes sont crées autour de personnages précurseurs et de leurs œuvres.</a:t>
            </a:r>
          </a:p>
          <a:p>
            <a:r>
              <a:rPr lang="fr-FR" sz="4000" smtClean="0"/>
              <a:t>En plus de l’aspect « visite de monuments culturels / guide vert, bleu et autres couleurs de l’arc en ciel» ; l’Art et le Tourisme sont donc intimement liés par les notions de découvertes, de recherche de nouveautés, d’inspirations…</a:t>
            </a:r>
          </a:p>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22659" t="14110" r="22430" b="1267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l="20780" t="17740" r="21806" b="5707"/>
          <a:stretch>
            <a:fillRect/>
          </a:stretch>
        </p:blipFill>
        <p:spPr bwMode="auto">
          <a:xfrm>
            <a:off x="0" y="-27384"/>
            <a:ext cx="9144000" cy="6885384"/>
          </a:xfrm>
          <a:prstGeom prst="rect">
            <a:avLst/>
          </a:prstGeom>
          <a:noFill/>
          <a:ln w="9525">
            <a:noFill/>
            <a:miter lim="800000"/>
            <a:headEnd/>
            <a:tailEnd/>
          </a:ln>
        </p:spPr>
      </p:pic>
      <p:sp>
        <p:nvSpPr>
          <p:cNvPr id="2" name="Titre 1"/>
          <p:cNvSpPr>
            <a:spLocks noGrp="1"/>
          </p:cNvSpPr>
          <p:nvPr>
            <p:ph type="title"/>
          </p:nvPr>
        </p:nvSpPr>
        <p:spPr>
          <a:xfrm>
            <a:off x="0" y="0"/>
            <a:ext cx="9144000" cy="1143000"/>
          </a:xfrm>
        </p:spPr>
        <p:txBody>
          <a:bodyPr/>
          <a:lstStyle/>
          <a:p>
            <a:r>
              <a:rPr lang="fr-FR" dirty="0" smtClean="0"/>
              <a:t>Moyens de transport </a:t>
            </a:r>
            <a:endParaRPr lang="fr-FR" dirty="0"/>
          </a:p>
        </p:txBody>
      </p:sp>
      <p:sp>
        <p:nvSpPr>
          <p:cNvPr id="3" name="Espace réservé du contenu 2"/>
          <p:cNvSpPr>
            <a:spLocks noGrp="1"/>
          </p:cNvSpPr>
          <p:nvPr>
            <p:ph idx="1"/>
          </p:nvPr>
        </p:nvSpPr>
        <p:spPr>
          <a:xfrm>
            <a:off x="179512" y="1052736"/>
            <a:ext cx="4186808" cy="4525963"/>
          </a:xfrm>
          <a:solidFill>
            <a:schemeClr val="accent1">
              <a:lumMod val="40000"/>
              <a:lumOff val="60000"/>
              <a:alpha val="47000"/>
            </a:schemeClr>
          </a:solidFill>
          <a:effectLst>
            <a:outerShdw blurRad="50800" dist="38100" dir="2700000" algn="tl" rotWithShape="0">
              <a:prstClr val="black">
                <a:alpha val="40000"/>
              </a:prstClr>
            </a:outerShdw>
            <a:softEdge rad="127000"/>
          </a:effectLst>
        </p:spPr>
        <p:txBody>
          <a:bodyPr>
            <a:normAutofit fontScale="92500"/>
          </a:bodyPr>
          <a:lstStyle/>
          <a:p>
            <a:r>
              <a:rPr lang="fr-FR" dirty="0" smtClean="0"/>
              <a:t>Dans </a:t>
            </a:r>
            <a:r>
              <a:rPr lang="fr-FR" smtClean="0"/>
              <a:t>la </a:t>
            </a:r>
            <a:r>
              <a:rPr lang="fr-FR" smtClean="0">
                <a:solidFill>
                  <a:srgbClr val="FFFF00"/>
                </a:solidFill>
              </a:rPr>
              <a:t>Bible :</a:t>
            </a:r>
            <a:endParaRPr lang="fr-FR" dirty="0" smtClean="0">
              <a:solidFill>
                <a:srgbClr val="FFFF00"/>
              </a:solidFill>
            </a:endParaRPr>
          </a:p>
          <a:p>
            <a:pPr lvl="1"/>
            <a:r>
              <a:rPr lang="fr-FR" smtClean="0"/>
              <a:t>L’Arche </a:t>
            </a:r>
            <a:r>
              <a:rPr lang="fr-FR" dirty="0" smtClean="0"/>
              <a:t>de Noé</a:t>
            </a:r>
          </a:p>
          <a:p>
            <a:pPr lvl="1"/>
            <a:r>
              <a:rPr lang="fr-FR" dirty="0" smtClean="0"/>
              <a:t>Le berceau de Moïse</a:t>
            </a:r>
          </a:p>
          <a:p>
            <a:pPr lvl="1"/>
            <a:r>
              <a:rPr lang="fr-FR" dirty="0" smtClean="0"/>
              <a:t>Le ventre de la baleine</a:t>
            </a:r>
          </a:p>
          <a:p>
            <a:r>
              <a:rPr lang="fr-FR" dirty="0" smtClean="0"/>
              <a:t>Dans </a:t>
            </a:r>
            <a:r>
              <a:rPr lang="fr-FR" smtClean="0"/>
              <a:t>la </a:t>
            </a:r>
            <a:r>
              <a:rPr lang="fr-FR" smtClean="0">
                <a:solidFill>
                  <a:srgbClr val="FFFF00"/>
                </a:solidFill>
              </a:rPr>
              <a:t>mythologie :</a:t>
            </a:r>
            <a:endParaRPr lang="fr-FR" dirty="0" smtClean="0">
              <a:solidFill>
                <a:schemeClr val="bg1"/>
              </a:solidFill>
            </a:endParaRPr>
          </a:p>
          <a:p>
            <a:pPr lvl="1"/>
            <a:r>
              <a:rPr lang="fr-FR" dirty="0" smtClean="0"/>
              <a:t>Les Ailes d’Icare</a:t>
            </a:r>
          </a:p>
          <a:p>
            <a:pPr lvl="1"/>
            <a:r>
              <a:rPr lang="fr-FR" dirty="0" smtClean="0"/>
              <a:t>Les Argonautes </a:t>
            </a:r>
          </a:p>
          <a:p>
            <a:pPr lvl="1"/>
            <a:r>
              <a:rPr lang="fr-FR" dirty="0" smtClean="0"/>
              <a:t>Sandales ailés d’Hermès</a:t>
            </a:r>
          </a:p>
          <a:p>
            <a:pPr lvl="1"/>
            <a:r>
              <a:rPr lang="fr-FR" dirty="0" smtClean="0"/>
              <a:t>Le chariot de Neptune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99592" y="288131"/>
            <a:ext cx="8064896" cy="1268661"/>
          </a:xfrm>
          <a:solidFill>
            <a:schemeClr val="bg1">
              <a:lumMod val="75000"/>
              <a:lumOff val="25000"/>
            </a:schemeClr>
          </a:solidFill>
        </p:spPr>
        <p:txBody>
          <a:bodyPr/>
          <a:lstStyle/>
          <a:p>
            <a:r>
              <a:rPr lang="fr-FR" dirty="0" smtClean="0">
                <a:solidFill>
                  <a:schemeClr val="accent5">
                    <a:lumMod val="60000"/>
                    <a:lumOff val="40000"/>
                  </a:schemeClr>
                </a:solidFill>
              </a:rPr>
              <a:t>Grands voyageurs</a:t>
            </a:r>
            <a:endParaRPr lang="fr-FR" dirty="0">
              <a:solidFill>
                <a:schemeClr val="accent5">
                  <a:lumMod val="60000"/>
                  <a:lumOff val="40000"/>
                </a:schemeClr>
              </a:solidFill>
            </a:endParaRPr>
          </a:p>
        </p:txBody>
      </p:sp>
      <p:pic>
        <p:nvPicPr>
          <p:cNvPr id="3074" name="Picture 2" descr="http://www.dokamo.nc/wp-content/uploads/2012/09/Gerardus-Mercator.-Carte-du-monde-au-XVI%C3%A8me-si%C3%A8cle..jpg"/>
          <p:cNvPicPr>
            <a:picLocks noChangeAspect="1" noChangeArrowheads="1"/>
          </p:cNvPicPr>
          <p:nvPr/>
        </p:nvPicPr>
        <p:blipFill>
          <a:blip r:embed="rId2" cstate="print"/>
          <a:srcRect/>
          <a:stretch>
            <a:fillRect/>
          </a:stretch>
        </p:blipFill>
        <p:spPr bwMode="auto">
          <a:xfrm>
            <a:off x="899592" y="1772816"/>
            <a:ext cx="8064896" cy="4536504"/>
          </a:xfrm>
          <a:prstGeom prst="rect">
            <a:avLst/>
          </a:prstGeom>
          <a:noFill/>
          <a:effectLst>
            <a:outerShdw blurRad="50800" dist="50800" dir="5400000" algn="ctr" rotWithShape="0">
              <a:schemeClr val="tx2">
                <a:lumMod val="75000"/>
              </a:schemeClr>
            </a:outerShdw>
          </a:effectLst>
        </p:spPr>
      </p:pic>
      <p:sp>
        <p:nvSpPr>
          <p:cNvPr id="7" name="Rectangle 6"/>
          <p:cNvSpPr/>
          <p:nvPr/>
        </p:nvSpPr>
        <p:spPr>
          <a:xfrm>
            <a:off x="251520" y="3140968"/>
            <a:ext cx="4032448" cy="3539430"/>
          </a:xfrm>
          <a:prstGeom prst="rect">
            <a:avLst/>
          </a:prstGeom>
          <a:solidFill>
            <a:schemeClr val="tx1">
              <a:alpha val="37000"/>
            </a:schemeClr>
          </a:solidFill>
          <a:effectLst>
            <a:outerShdw blurRad="50800" dist="38100" dir="2700000" algn="tl" rotWithShape="0">
              <a:prstClr val="black">
                <a:alpha val="40000"/>
              </a:prstClr>
            </a:outerShdw>
          </a:effectLst>
        </p:spPr>
        <p:txBody>
          <a:bodyPr wrap="square">
            <a:spAutoFit/>
          </a:bodyPr>
          <a:lstStyle/>
          <a:p>
            <a:pPr>
              <a:buNone/>
            </a:pPr>
            <a:r>
              <a:rPr lang="fr-FR" sz="3200" b="1" smtClean="0"/>
              <a:t>Vasco de Gama</a:t>
            </a:r>
          </a:p>
          <a:p>
            <a:pPr>
              <a:buNone/>
            </a:pPr>
            <a:r>
              <a:rPr lang="fr-FR" sz="3200" b="1" smtClean="0"/>
              <a:t>Christophe Colomb</a:t>
            </a:r>
          </a:p>
          <a:p>
            <a:pPr>
              <a:buNone/>
            </a:pPr>
            <a:r>
              <a:rPr lang="fr-FR" sz="3200" b="1" smtClean="0"/>
              <a:t>Magellan</a:t>
            </a:r>
          </a:p>
          <a:p>
            <a:pPr>
              <a:buNone/>
            </a:pPr>
            <a:r>
              <a:rPr lang="fr-FR" sz="3200" b="1" smtClean="0"/>
              <a:t>Jacques Cartier</a:t>
            </a:r>
          </a:p>
          <a:p>
            <a:pPr>
              <a:buNone/>
            </a:pPr>
            <a:r>
              <a:rPr lang="fr-FR" sz="3200" b="1" smtClean="0"/>
              <a:t>Marco Polo</a:t>
            </a:r>
          </a:p>
          <a:p>
            <a:pPr>
              <a:buNone/>
            </a:pPr>
            <a:r>
              <a:rPr lang="fr-FR" sz="3200" b="1" smtClean="0"/>
              <a:t>James Cook</a:t>
            </a:r>
          </a:p>
          <a:p>
            <a:pPr>
              <a:buNone/>
            </a:pPr>
            <a:r>
              <a:rPr lang="fr-FR" sz="3200" b="1" smtClean="0"/>
              <a:t>Charles Darwin</a:t>
            </a:r>
            <a:endParaRPr lang="fr-FR" sz="3200" b="1" dirty="0"/>
          </a:p>
        </p:txBody>
      </p:sp>
      <p:sp>
        <p:nvSpPr>
          <p:cNvPr id="3076" name="AutoShape 4" descr="Afficher l'image d'origine"/>
          <p:cNvSpPr>
            <a:spLocks noChangeAspect="1" noChangeArrowheads="1"/>
          </p:cNvSpPr>
          <p:nvPr/>
        </p:nvSpPr>
        <p:spPr bwMode="auto">
          <a:xfrm>
            <a:off x="155575" y="-1189038"/>
            <a:ext cx="2095500" cy="24765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0" name="AutoShape 8" descr="Afficher l'image d'origine"/>
          <p:cNvSpPr>
            <a:spLocks noChangeAspect="1" noChangeArrowheads="1"/>
          </p:cNvSpPr>
          <p:nvPr/>
        </p:nvSpPr>
        <p:spPr bwMode="auto">
          <a:xfrm>
            <a:off x="155575" y="-1189038"/>
            <a:ext cx="2095500" cy="24765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2" name="AutoShape 10" descr="https://upload.wikimedia.org/wikipedia/commons/thumb/1/14/Ridolfo_Ghirlandaio_Columbus.jpg/220px-Ridolfo_Ghirlandaio_Columbu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4" name="AutoShape 12" descr="Description de cette image, également commentée ci-après"/>
          <p:cNvSpPr>
            <a:spLocks noChangeAspect="1" noChangeArrowheads="1"/>
          </p:cNvSpPr>
          <p:nvPr/>
        </p:nvSpPr>
        <p:spPr bwMode="auto">
          <a:xfrm>
            <a:off x="155575" y="-1189038"/>
            <a:ext cx="2095500" cy="24765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fficher l'image d'origine"/>
          <p:cNvPicPr>
            <a:picLocks noChangeAspect="1" noChangeArrowheads="1"/>
          </p:cNvPicPr>
          <p:nvPr/>
        </p:nvPicPr>
        <p:blipFill>
          <a:blip r:embed="rId2" cstate="print"/>
          <a:srcRect/>
          <a:stretch>
            <a:fillRect/>
          </a:stretch>
        </p:blipFill>
        <p:spPr bwMode="auto">
          <a:xfrm>
            <a:off x="244507" y="1772816"/>
            <a:ext cx="6415725" cy="4896544"/>
          </a:xfrm>
          <a:prstGeom prst="rect">
            <a:avLst/>
          </a:prstGeom>
          <a:noFill/>
        </p:spPr>
      </p:pic>
      <p:sp>
        <p:nvSpPr>
          <p:cNvPr id="3" name="Espace réservé du contenu 2"/>
          <p:cNvSpPr>
            <a:spLocks noGrp="1"/>
          </p:cNvSpPr>
          <p:nvPr>
            <p:ph idx="4294967295"/>
          </p:nvPr>
        </p:nvSpPr>
        <p:spPr>
          <a:xfrm>
            <a:off x="1907704" y="2709639"/>
            <a:ext cx="6985000" cy="3095625"/>
          </a:xfrm>
          <a:solidFill>
            <a:schemeClr val="accent5">
              <a:lumMod val="75000"/>
              <a:alpha val="20000"/>
            </a:schemeClr>
          </a:solidFill>
          <a:effectLst>
            <a:outerShdw blurRad="50800" dist="38100" dir="2700000" algn="tl" rotWithShape="0">
              <a:prstClr val="black">
                <a:alpha val="40000"/>
              </a:prstClr>
            </a:outerShdw>
          </a:effectLst>
        </p:spPr>
        <p:txBody>
          <a:bodyPr>
            <a:normAutofit fontScale="92500" lnSpcReduction="10000"/>
          </a:bodyPr>
          <a:lstStyle/>
          <a:p>
            <a:pPr algn="r">
              <a:buNone/>
            </a:pPr>
            <a:r>
              <a:rPr lang="fr-FR" sz="2800" dirty="0" smtClean="0"/>
              <a:t>Le cheval, l’âne, le chameau, l’éléphant </a:t>
            </a:r>
          </a:p>
          <a:p>
            <a:pPr algn="r">
              <a:buNone/>
            </a:pPr>
            <a:r>
              <a:rPr lang="fr-FR" sz="2800" dirty="0"/>
              <a:t>L</a:t>
            </a:r>
            <a:r>
              <a:rPr lang="fr-FR" sz="2800" dirty="0" smtClean="0"/>
              <a:t>a roue, la diligence, la calèche</a:t>
            </a:r>
          </a:p>
          <a:p>
            <a:pPr algn="r">
              <a:buNone/>
            </a:pPr>
            <a:r>
              <a:rPr lang="fr-FR" sz="2800" dirty="0" smtClean="0"/>
              <a:t>La montgolfière, le ballon, l’avion</a:t>
            </a:r>
          </a:p>
          <a:p>
            <a:pPr algn="r">
              <a:buNone/>
            </a:pPr>
            <a:r>
              <a:rPr lang="fr-FR" sz="2800" dirty="0" smtClean="0"/>
              <a:t>La bicyclette, la voiture, le train</a:t>
            </a:r>
          </a:p>
          <a:p>
            <a:pPr algn="r">
              <a:buNone/>
            </a:pPr>
            <a:r>
              <a:rPr lang="fr-FR" sz="2800" dirty="0" smtClean="0"/>
              <a:t>La fusée, le vaisseau spatial</a:t>
            </a:r>
          </a:p>
          <a:p>
            <a:pPr algn="r">
              <a:buNone/>
            </a:pPr>
            <a:r>
              <a:rPr lang="fr-FR" sz="2800" smtClean="0"/>
              <a:t>Le sous-marin</a:t>
            </a:r>
          </a:p>
          <a:p>
            <a:pPr algn="r">
              <a:buNone/>
            </a:pPr>
            <a:r>
              <a:rPr lang="fr-FR" sz="2800" smtClean="0"/>
              <a:t>Les pieds… </a:t>
            </a:r>
            <a:endParaRPr lang="fr-FR" sz="2800" dirty="0" smtClean="0"/>
          </a:p>
          <a:p>
            <a:pPr>
              <a:buNone/>
            </a:pPr>
            <a:endParaRPr lang="fr-FR" sz="2000" dirty="0">
              <a:solidFill>
                <a:schemeClr val="bg1"/>
              </a:solidFill>
            </a:endParaRPr>
          </a:p>
        </p:txBody>
      </p:sp>
      <p:sp>
        <p:nvSpPr>
          <p:cNvPr id="2050" name="AutoShape 2" descr="data:image/jpeg;base64,/9j/4AAQSkZJRgABAQAAAQABAAD/2wCEAAkGBxIQEhUSEhIVFhUVFhgYFxgYFxgaFRYYGBgXFxgVFxcdHigiGholHRUVIjEhJSkrLi4uGR8zODMtNygtLisBCgoKDg0OGhAQGy0lHyUtLS0vLS0tLS8tLS0tLy0tLS0tLS0tLS0tLS0tLS0tLS0tLS0tLS0tLS0tLS0tLS0tLf/AABEIAOEA4QMBEQACEQEDEQH/xAAcAAEAAQUBAQAAAAAAAAAAAAAABAECAwUGBwj/xABHEAACAQIDBAcEBwQIBQUAAAABAgADEQQSIQUxQVEGEyJhcYGRMqGxwQcUI0JSYpJTcoLRFTNDg6KywuEkNHPw8RYXVKOz/8QAGwEBAAIDAQEAAAAAAAAAAAAAAAECAwQFBgf/xAA0EQACAQIDBAgFBAMBAAAAAAAAAQIDEQQhMQUSQVETIjJhcZGh8EKBscHRFCNS4RVD8TP/2gAMAwEAAhEDEQA/APcYAgCAIAgCAIAgCAIAgCAIAgCAIAgCAIAgCAIAgCAIAgCAIAgCAIAgCAIAgCAIAgCAIAgCAIAgCAIAgCAIAgCAIAgCAIAgCAIAgCAIAgCAIAgCAIAgCAUvAI2K2jRpa1KtNP3nVfiZaMZS7KuVcktWamt022em/F0j+6S3+UGZVhaz+FmN4ikviRG/9w9m7vrP/wBdS3rll/0Vf+Pqin6yjpf0ZIo9N9nPuxdMfvEr8QJV4WsvhZZYmk/iRtsJtKjW1pVab/uurfAzDKEo6oyqcXoyVeVLFYAgGKtiFT2jb4nwEJXIbsczU6eYUuUpB6zB8h6tGazDfewtYc5bdIuzYbN269VgGwmIpg/eZVyjxs17eUixNzdZpBJWAIAgCAIAgCAIAgCAIAgCAIBE2jtGlh0NStUWmo4sQPIcz3CWhCU3aKuyspxiryZ5/t36VUW64SkXP46l1TxCjtEeNp0aWzZPOb+SNCpj4rKCOG2r0yx+JvnxDKp+7T7C+HZ1PmZv08JRhovM054qpPiaBwWNySSeJ1PrNhZGu23qUySbkDJFwMkAICDcGx5jQ+sgm9jf7K6YY/DWyYh2H4anbXw7Wo8iJr1MJRnrHyM8MVVjxO+6L/SYa7rSr4ds5+9RBZfEoTdR5mc+vgNxb0ZZd5v0cbvu0ln3HWY7bOh6u2l7u2iA9oanxWxtci+6aChc3HKxBw+INVvs0ape/bJyp+o6keAMyOO72nb6mJS3uyrk7CYYYdcoWjTUfdRTb5fCUbjwuZEpcTBjtvKg0tK2LXNPs3a9TEYlEp3PaBY8AoOtz7vOGEdyJUsVgCAIAgCAIAgCAIAgCAUJgHB9LfpDp0CaWGAq1BoW/s0P+s+GnfwnQw+BlPrTyXqaFfHRh1YZv0PK9p4+tiX6yvUZ25ncO5QNFHcJ16dOFNWgrHKnUlN3kyJklygyQLokDZ9Tq+tyHJuzGwBPIX9ryvKOpFS3b5l1Tk471siPklygyQBkgFVpEkAAknQAC5PcBxhuyuye46rY/Qeo4z4g9Wg1K6ZyPzE6U9Dx17po1cbFdWnm/fmblLByec8kdnsjAKF6vB0AV3M5utLiCSx7VU67twImhVbb3qz+XvQ3adkt2kvnw/s3tLZdOmQ+IfrXGouLIp/LT3DxNzMLqu1oKyMypLWTu/fAxbQ6Qql8thMVjLc5XHbfeobJc/D1kkGfZfRmviiGqEqh/wC9BvPui5Nju9lbJpYZMtNbczxPiZW5NidIJEAQBAEAQBAEAQBAEAx16yopZiFUC5JNgAN5JkpNuyIbSV2eTdM+mz4omhhiy0dQWGj1efgndvPHlOzhcEqfWnr9P7ONicbv9SGn1/o40YVvwN+k/wApv7y5mlZ8iowdT9m/6G/lI34815jdlyfkSEwzC3/DOe/Kxv36ia1SLk79LbyNmnNRVuiv5kqlhqu/6s4Hchv5dia8qKf+31/s2I17f6vT+jta+x8KaKYcCo1V1FRarr9mjEG1NifYG8EWNr6m80YOcW5KVvDU3Z7skouN/ocRidj1TcLhqgIOpAJXynUp1t3t1E15M5lSlvdmm0/QwjYWJ/YP6Wmb9TS/kYf09X+LJqdE8QKfW1lNNLgAHWo5/InzJEw1MdTj2c2ZqeCqS7WSN70bxWGp3TD0GFdfaasVDAdkhiwN7Xv2V3g8Zz513VfXdlyRvxoKkuorvmzpsJSw7OgxFQ1XY2RLWoqbE2C+R1PKY3VtlBW+pkVK7vN3+hJ2j0hVBlWwA00mCxmuctjduPUvl3cWJso85INNj6+T+sWo55BSE/URrNqlhXUzbSXiatXFKnkk2/AndHdunDVQ2JwwFJrWOUh6f5wp3jmbeHKZqmFpW3ac+t46mGniqt96cHu+Gh61hq61FDowZWAIINwQeIM5rTi2nqdKMlJXRlkEiAIAgCAIAgCAIAgCAWuwAJOgEA8i6d9Kzi2NGibUFOp/akHefyg7h5zu4PCdGt6Xa+h57HY3pHuR7P1OZwuOqUgVQ5c28gDMe7NvtNirh4VO1fzNali50l1beRX6/U5/H+cw/oKXf5mb/J1u7yL0xb7zYDvv7hfWVeApd5dbRrau3l/ZR8ab6XPjoPS8qtnRvm8i8tqysrLP0KfXz+FffJezqfNlf8rU5I6LozsQY0F2YIinKwHtFrXHlYj0M0MVQ6KdlodLCYnpobz1Ohq9CKRU5KpBtoSoOs1jaOa2Ps1MPiVGIAbKzfmRnUXGo0IvbTyMlp8Qpcjc9KtriumUnQX0GmhFjY8DukWF2crg8F2y7BiMgQF7At2ixYjfyGg5wSbHD4hcNdlCo5Fg5HaAO8Iu+/fv8JkhSnU7KuYqtWnTV5uxrcRtNeALHm279P8AO82VgK3d5mo9p0Fz8jUYqpUrHttpy4eQ3D0mKphatPVeRmpY2jU0efJ+/udd0d2nRwdEP2qlZ77ySEFyAFU6X75rm0avbuIfEE1H0JIOq3IbN7Qfll0t3S0ISk0olJzjBOUtDZ9EeljYaqEqE9QSdAAAhJ9uwGvePOdKvgN6N025d5yaG0kp2aSj3fU9epuGAIIIIuCNxB4icdnbTvmXwSIAgCAIAgCAIAgCAeefSP0i34Skd/8AWkcv2fwJ8hOrs/Df7ZfL8nF2ni7ftQ+f4POhSvpOvc4ViXR2TWc2FJ9eakD1Mo6sEtTLGhUk8osvxGxq9L2qZ8V7Q926VjWhLRlp4erDVfchGnzmUwu/Ep1cXIsOri5Njtvo2wzE1WLKE0FrgMWGug5WO+czaLXVVszsbKT62eX3OyxjUwLVGuPwKbJ/Ed7e4d05ak/hOy4rjoaHau2aNgp6qy3yg5ezf8I4S0aNSbyTZSdelT1kl80cvitp0b3Vbn8q295+U24YCq9cjSqbTox7OZra+03b2bL3jVvUzdp4GlHN5nPrbSrTyjkiA6k6k38ZuKyyRz5Sbd2yRS2cxGZrIvNtL+A3mVdRaLMvGk2rvJd5lc0U0RS55toviBx85VqUlaWhffhB3jm+8jCowNwZjWEor4ffmZHj8Q/i+n4LahZt5J8ZmhThDsqxgnVnU7TbLOrlzGeg/Rx0iKkYSqdD/VE8D+z+Y8xynJ2hhv8AbH5/k7WzMXb9qfy/B6MDOSdwrAEAQBAEAQBAEA1HSfawwlBqn3j2UHNju8hqfKZ8PRdWoo8OJq4vEKhScuPDxPG6l2JZiSxJJJ3knUkz0aslZHlW23d6maliXT2TltyUA+tpRwi9TJGtOOmXyMv9JV/2je6R0MORb9TV/kP6Sr/tGjoYch+pq8yLXZnOZjcnjMkUoqyMUpOTuzNhNnNU1GgG9joB5ys6iiWp0pT00Lno06e49Y3mEHzb3SE5S7vqS1CPe/QjVLsbnf3C3pbdLqyVjG227soVPMxkLsp1cm5FkOrgFwoc9Pj6St+RNuZkVgvsrrzOp8huENX1ZZSS0RjcFjckk9+slZaFW23dlvVySC+lhWc2VSx5AXlXJLNkxi5OyQq4YobMCDyIsZKknmhKLi7PIs6uSQVQFSCCQQQQRvBGoI75DzWYTtmj2Loptf63QVz7a9lx+YcfA7/OedxNHoqjXDgeqwWI6ekpPXR+Juprm2IAgCAIAgCADAPLenG0uvxBUHsUrqO9tM59QB5Tu4GjuU7vV5/j33nmNpYjpa1lpHL8++453LN059xlgXGWBcvSiT3DmdB6yL2JSbMq5E4Zz36KPLefOVtJ9xdShHRX+hbiK71PaYkDcNyjuAGgkxgo6ETqyn2mYcssUuMsC5K2ZhFq1VRmKg3uQLnQE7vKYMRW6KG8bOEodPU3LlmNphXsNwVddBfsrrbzmCni7rNczaq4C0spK2RP2Hg6dRamdCzAoF1sAWNuG/8AlMWIxclbcyM+FwEHvb+dtCDjRd2PG5902cJJypq6NLHwUKzSZHyzaNK5mp0kt2mPkso97gjLFU/ifkjZYbEYZB/VXPNhc+/QTDKFWXE2oVcPHh5ol0tt00FlTKOQFpjeHm9TNHGUo5JehbX2xSqaOma264vbwkxoTjoyJ4ujPtK/yNRjuqJBpqV5jh3WvNimppdY0a0qTd6ZFyzIYbm+6GbS+r4gAnsVbI3cdch9TbzmnjaPSUrrVZr7++43tnYjoqyT0eT+3vvPVpwT1IgCAIAgCAIBrtvY7qKFSpxC9n946L75loU+kqKJrYut0NGU/Lx4HkhW+/Uz0p43e5jJAuhkgXQywLoqViw3imSBcZIFxkgXRl6jsZuzqbAlgLd9uM1a9eUZbsTpYPCwqQ6SWlyEVdSGFaxG4jQjS2ll5EzTqOc+02zpUoQp5wSRr9pl8hOe+4XPW3t4gdwmJ2SM6bftmvw+Pdd1e3hUqD4rK2uX32uJLo7cqK5FVBVUH2kNntf73PTjYHvlqdWdPsP5PQx1sNSrduPzWpuMJiKdcE0tbC7DW6i+9vdrOjQxCmrPJ+9Dh4vCSpPq5x5/ky5ZtGjvIZIF0MkC6GSBdDJAuhkgXQyQLo9Z6O4/6xQRzvtZv3l0Pwv5zzmJpdHVceH2PY4Kv01GM+PHxRs5gNoQBAEAQBAON+kHFaU6Q4kufLsj4n0nU2bTzlP5HA25Wso0l4+/fA4vLOseduXpQZtwJkOSWpeEJz7KuTaWx2O90Hncj0mF4iPBM3I4Co9WkZ62xFA7FUE8joPK15SOJzziZZ7OaXUld95rK+GKGxt5G49ZsRkpK6OfUpypu0jHlljHcyUqNyBY67rAXPhcgc5jqT3YtpXsbGHpKpNRk7X4k+ls+qnaGGY2BN6tRKaKPxag3tv3gTnVcZKS3cl53O5h9mU6clN3l42sZKlLFgHNRogKAWvjSMoa1mOW1gbm3O3fNPfXtHT3LcPUjV8JjBmvToAplDA4uv2S47INm3mN5c/QncfL1ZCxuzcajMXw9Jsi5myY/EIVXNva9S27Xd3SN6//ABE7tv8ArIGOxOLpJ/ygUGzAvijVtppYsdN8h2fH0LRujnKmKaq5epTXNffTJFTiLnIDyHA743rDduSsPjzRDvSKu2XKQxyPlJBIJXstuG+xlo1LNPkUqUt6Li9HlyNrgNoJVpZqi2JGhU5lRr79OOk2J4iVTdvwd8uPyNKlgIUd/d+JWV+GvEn0GV75WB0vy8td/lOhRxKqN352RxcVgJUFG2fVu3wv74F+WbJzrjLAuMsC4ywLjLAudj9H2KsalI9zj/K3+mcraVPsz+R6DYdbOdN+K+j+x2s5R6EQBAEAQChgHm/S3EZ8U/5bJ6C597Gd/Aw3aK78zxm1am/ipd1l78zTzbOcIJ3nzEWF2BAuyuQyN6Jbo58ibR2VUdQwG/wv8ZrSxtKMmrm/T2XXnFStr75mddksbBrgW38tSTpflaYHjYJuS95eBtx2VUnFQny15Z3fF52Ojw+IooFpo5AXU2NPXKTZDdb2a+p4aazlTm5ycmehpUo0oKEdEDtamNetuRd7GpTALHdRPY9gc9/jKmRlo2gi69azZAWH21P7RmGqMMoFl4G4kkGH+k6V7HEGy/aZjVpHMf2VgLlR3W8ZN0RZnA9JcQ+IqEgHLw7DMPEMrXHpFyUjQVsPf2v8Rv8A/pTv/ikEmBqV+IOvMH07T+4CCTHVw+Ull7LW3g5T6A3t+9eSVsY9n4qoVYsfZsbqQre7fu5Sym0VdOLyOw2RVL0lZiSTffa+htrbwnbwlRzppyeZ4/aVGNKu4wVll6omTZNAQADJCzEgG16LV+rxVM/iOQ/xaD32mtjIb1GXdn5G/sur0eKh35ef9npYnnj2pWAIAgCAUaAeTY+rnq1G/E7H1Yz09KO7CK7keArz36spc2/qYJkMQtIAtALxpKvN2MsbRW9zLb8yZWU0ski1Ok5K7ZuMBtLMnU1DodEfip4A93fOficKpJzprxR28DtF02qNZ5cJfZ/kg1xUUkFm0PM/znMO+QkLCqbMd19542vBJSrTsCbX/iIv5k2kgxYWq+oC3XjdvZvf18pAKMiZiCqgDjn3nla8EEZMLS7Rajn5EA342vbuEElcNsmgV1psDfhUcfAyRdmsrLTWu9EBsqoDdq9rk207Snv1lZNrRXLRSersYRh1fN38BUTiSDuQXtI3ny+hO6uf1/BXAbLChwFe5tqDewuRu98m/IqkuZvNlUiiZMrADW7C2/ePd751tnT3ouNtPuea25S3JxqJ5PLyJ624i/nOlZnDi4rVX99xITFAbqVPzBJ95mN02/iZnjiIx0px9TJV2iW0anTP8MrGhu6SZknjd/KUIshubm4Fu4TMlZGpJpu6Vi/CvldG/Cyn0IPylZq8Wu5k05bs4y5NP1PWlN55c+gJ3LoJEAQBAMOMfKjHkrH0BMlalZOyZ849Y51zH1M7uZ5HIqBU5t74uycuRcBU/P74uRYtzP8An98XJsZKjvlXtHjz5nvlU3dlnbdRche2pPr/ALysvEyQyWhWornjpzzD+ctF20KVM3mjpNhYwsFp1CC1uy2YEkADs79SOE0cRS+KJ18DibpU5a8CcKX2p0+78hNQ6Zgo4YVLsx1vzt3wDBhaq1cwp5gE0N1Krrfdffu3wCj07G5ynxt8YBZhMRYuLXXW3v8A+/KAVw4pstzmvfhaAWUHsWA0seWp8+X85JDMHWqCxdrdrS5tzhK4eRYcYq3Kq3K5uF8AWtfyvM0cPORq1MbShxv4EHHYxqgAGljfQkn1sJu0aPR53OTi8Uq1lbJEMCpuu3vme5pZcihNTmfUxdk2RTO/M+pi7HVKda34m98XIsV6xvxN6mSMj6L2ZUzUqbc0Q+qgzgy1Z66DvFMkyCwgCAIBG2n/AFNT/pv/AJTJj2kUqdh+B87scoJFzlAJtwB0Hv3DjOxUrRp668jzGHwlWvnFZcyfgMRS+9hsZVP5bIvzPvmnLGSeiOtT2XTXabZssPtSk1UUU2RWeqRcK1d81uZ07I7yQJieIqczZWBoL4fqdinRrDOoFbDinV4pSrVHK33BnJCg+PleFiai4lZbPoP4SDjegTWvRA7ldrn9Qtb3zLHFv4ka9TZit+2/P8nJbS2dVw5tVoBeRu1j4ENrNuDhPss5dVVaLtONiECD+EfrmTcsYOmbJOD2c9Ql6bqOqsxNyoXiN413bpDS0fEvBzb3o8Dp6m0KKZWckOyjTLUJOguAoBJnKlTknax6aFWMop3NRW6R4IEqBVZhoQKVcet1ElUpPgHXprWS80W0ekSm4o4PEODvyqBzt7TaaXl1h58jF+tofy+v2MdTGVWF1wGT/q4hEPkNbyyw0uJjePpLS/vxsYmrVwO19Vo34FnqnzyfMy6wj5mKW0oLh7+VyNnqKLNil8KNH4tVaXWERhltTkl6v8FoqqNb1ajfidsg/RTYX9fKZFhYLga09pVeD9C7D0qlQkUadidT1am/m2pA15zIowp9xgdatXyzZbWw1OmR9YxKUyTbKoNZ76nUJcDcd7CYZ4uC0zNuls2rLOeXr9Do8V0fwGH0q49g1hcBLbxfcL85h/Wy5G1/iofyZEKbLGn12v5I9v8AJH6yXJE/4qH8n6Fho7NbT6/WHjScj/LCxj5Ih7Kjwky4bBwjarj1t+ak6+pJl1jVy9TDLZL4S9P7NTj8ElFsvWBwdQyFSpHr7tJtU6iqK6OfXw8qMt2RFZV4EnyH85kMDZ7/ALC/5ah/0qf+RZw6nbfiz11H/wA4+CJ0oZRAEAQDlvpB6SDA4ViAGqP2EB3AsDq3cACbSVzIavkzwvDVqj2DPZQSRot2c31Atdm1tfXSwktt5sKKirLQ7jYXR/FFc9escPSPNFFdr8FW3Zv3667hIJO42PslKKEInUUzqdft6p/E7nUX8b98AidMMB9bwVXCUVVQ+S19B2aiVNSL2PZ36wCz/i0bCBKnYRctcXvmsgC2J19obxAIO1Omy08auArYfrUqLTs+hs1QkWZTw3a79d0lNrNFXFSVnoRW2BgcaXOBxCZ0JV6Wb2WBIseK6gzbp4yS7WZy8RsqEs6bs+XD+jU5MTs5yChAbfmF0bkQwm7GcKqyZyJwrYV9ZZehjPSTE2IzjXjlFx4S/RoxPFzI77Srt7VY+tj6gXk7qRTppvVmOpULWzPe3Nm91hFg531fqYmRe4/xEn4SUQ5L2zGUG4L75JS64FtbEUaJPWVVJBsUQCo172twUH+Kac8ZBZLM6tHZVaWc8l6kSv0mVQwp0VOUaNVsxva+iKAo4b7zVniqktMvA6tLZtGGufj+DW43atesESpUZhcEqLBOyL+wthvtwmu3fU3oxUVaKsW0qbdan2ZbKC2UiwI0Gt+G+CT0bbGwWagjFs/YdnJY3D2sMoH3QQPLnJSK3OKTZjlipZQRbmd//iQXLqOzblgX9kjcN+gMA6bYVEXyknd68DBBqalMYTFNTUXU62PLePDsmZ8PFSlutv5Glj6jpUukSTaa15Gy6R7PCN1iD7NwpRtNcy3sbcRa028LOV3CXA5W06dPdjWhx/6eybKW1GkOVNB/hE5s+0zvUlaEV3IlSpkEAQCytUCqWO4C8A85TqqgqjF1cPWNSpnOmUCwCqCrMbMAALi2g53lgVw9Ciin6imHFXg2QlR4sov5XEAv2RXweEJapUarWJubZ3VTxC5ybesndbKOcUbCv0hSobjD4hvQekbvNjf7iOdrH/49YDwBjd7xvdxT+m6Y9sOn7yH5RujfRosTslMRjqeLStTIVkJW9mATlzkNNEqSZy1fYeIw1DFMQ9N6j0iGU2OlR3JDKfnxgsbbC9MsThwyV1XEUUw1FirAZ2dlpBrsdNS5O7zhZO6IcVJWeaNnSGzcWzBHahUUJmRjZA1RQyqGIIub2sDvm1Txk45PM5dfZNGd3DJ+hr9p7M6i4am4ANs+YFSbA6ELbcQZv0q0amj+RwsThJ0O1F253ujVFl5iZrmpuy5FC6/iEgbsuRmwajODmNgcx3bl7R4d0x1nam33GxhY71aMWuJwtybE/eb4DX4TintS1m0Oo1a2/wDMB8oJN3hahpsj9U2VabBnym2Z2B1a1tLW3wDGu0WapUY2B6oAW4WLN8/dAOy290pq0EbDhFYVBcMSbpdQDYcd0XK2OWx+0WDhka2ZFJtbfrpBYwPtJybg2va9uJAteAdZ0dr5yt99j8jBBg6YUwmJpOBbMAD3/dmSjLdqRfea+Lp9JQnHu/v7EzE49qlGnQKj7M776nfYW851lR3ZufM8lPFudGNFrTj78T2jDCyqOQHwnEerPZx0RlkFhAEAibVwIxFF6RJAdStxvHIjvBsYB47tw4nCV/q1Sp1jAAhgb3BGhOYXB0kguwtTEBldlqMqm9u2R8Lc5IN1R2/STTqWTwAv8ouRaxtMVtBKadY17acLnXdcQCKnSHDn+0t4qR8oJLaO2w1SyvQanf2hVGcacUPfAJdSjRqb1RvT4iTdlXFGEYNV/q6j0+4Ndf0tG9zI3eRExuzhUDCotKpmADHWm5AII7Q04CMh1jT4zo/SZixzpmqUnN1Dr9luAK/OLE73M32M2i9qhw7KxsvZOobUb18C0jNE5NWZzxxVGobVqTYap2dVBakSRxU6prfdcTbpYyccpZr1ORidj0amdPqv08vwWnAMRdCHU7mRgwPzG8bxOhTxFOejOBX2fiKHajlzWhsOj+x89dVq2KsHBQsAzA02FrDtcZixcv2nbu+qNnZlNrEwvZa8c9HwOqo9EMFTtkwtLfxQMePFrzi5nrCfhtnoijIir4KB8IBlqYfMCCLgixB1BB3giSQeDdNthHAYqqlj1b9ukeGX8F+anTwtzlkWuTenKZXpnmskk5fPAAeAdd0drEWIgGT6QKzFaLd7DzFiPnAJ+EXOyfmK+8id6/Vv3HgErVd3vt6nuCjSefPfIrBIgCAIB4108xFGniKlWhUepiRUs6PTfIqhbAU2C20svPfJQNHT6WYwb6Ib9Y/0wC49LMSd+GB82+awCNjukeIqizUNL3sGOvjpANZia9WtdDTKKRoQSbMCCCba20tpzPKAal9n1ATZC3fr46X17oBuNl4hqIIZarG+8DSwFhbUH3SQbjA7Sq1GyU1xBa17AMdOe/dqJDdi8IOWn4NxnroLszju6tj8hMTqPhFmeOGXGcV8yGNsVV9p8390y/6jKdLU/h6maOEo8aqMLbb1OZQb68juA5dxk9NPjEyf4+g/9q9PySjjahORqbX/AAnXeL7j3ay0K+98JhrYCNNX6Re/Mg1a6q3ZzUm1vlBB4cOI3zIpJ6ZGpOjOKu81zWa9DZ9GsVUbEUx2WHauygqQMjakbt9t1t82JYibpuDd0c3/AB9CNaNaCs1y0fA7ilig18rE5Wym3BhvHjrNU3CVRxbAe0fP/eCSSm07DtLfw3+klvII1fSnYeH2pQ6p2NNg2ZHy9pDax0PAg2Ivy5SUTkc9056EVcUaZo1aVlVR2swvlULfQHfa8kXOPb6M8dwagf7xh8Uki6MZ+jbaH4aJ/vR8xAujf7I6FYynbOKY/vAfhFhdG1230BxOMREFSjTCm5Y5mO61goA+MWFzZYPoRXRkOemVUqd7XIBHd3To/rYbm7noeaexq3TdJdWvf1PQxOYemKwBAEAQCkArAEAQBAKEwDV7c2yuGUfeqNfIl9/Mk8FHE+W8yLloxvm8l79TisZtWpZ3Ldoi7HnyA5KOXnvJJskJSuc7itpumUX3qCeZza7+EkqQsDj1DGmy3VzbU7uRtbvgErD0Eo0gWUFiTcneQLG3mco/imGtPdjlq8jYwtJVKlnos2VxFf7PPYZ1cMTzsQST43MyQioqyMdSbnJyZtMWmQpVzZL9kPuyMdab37mA8mN5MldEU5OMrrPu59x3+zsb9cwa1DZC69q+gDKbN5XB9RMcXvImvT3JuPuzOZ2e6BqiKRm6xiRmBJPFgBw0ksws2KGQDWdJatT6uwosVdiqBhe63NyR5AyYu4tmT9m1i9JHO9kUnxKi/vvLEMt23tIUUUZ7HeAdx93cdZKJSIlTbNqdRqf2rIhZUFruQLlRYb/AcDJDRo6fSzHv7Gza3mH+aCBuoynpDtThs5h4kf7QLI3o2piDlUaEBM4ADAEgF1BFt2vOAjuKR0GltBKli+AIAgCAIAgCAIAgCAafbW2kohlBDVbaLe1idxc/dHv5AzFUrRp6mejh51c+HM8zDuhLVHNViLZme533tc8NTpMUcVSXM26uFrVZXskuSy+xB2ltRmXLlAHjeZViaT4mF4DEL4foaKviLy6qQfEpLCV1rB+RsNg0UZszug8WA+MvdPQwyhKPaTRd0i2mr1MtJgUQBQRuJGrEHjqQP4ZrTadVJ6I6mGoyjhJzSu5ZLw0Khq9VStJFVCtsz3777uEx1cS1Lqsth8DTUP3ln3M3VSrSw9EVXZWfJoXe9zbUITuGnATXnVnN5sz0cKt7dgjpfo627Tx6YiiUBVGVhf7wYEXtw7SE+Ym3hpdXdNTamFdLdm+Pv7mbav0c4apW+sU8wqAhgCzZbjUW5bu+bVzlGHEJXoGzgjx1U+BiyIsRNo7Q7KsTkKOGzbwNCN38UhKwSKdGtuYerTSmtZDUAAKk2fMN9lO/yklWb/GoWpgKRexsSLgG5gGGlTYJ2ghYWJsotwvw8YV8rh9xk6oDeV/Sv8pbIrmYKmNw6mzYikCSABmpg3OgHjJuibMnVdmVagAu6jNc20zAACx7uMqyUmdIo0lS5WAIAgCAIAgCAIAgGt2ztAUQouAzmwPL/fUDxPdIvwJS48jwmrtOs5Yi5uxJtcnfxO8nvM5Mopyu2eyhTgoq/JEOriKh3lvfJUYmZRjwMBeWsWsX0ULGw/8AEN2Kyairs7DY+x1w6nEPSqMFF8xXsj1t6zIqFRq+hxcRtKMn0aZzdCzu1WpYAsWsd2pv6TBKXBHWfVioxLcd0ksnV0gN1ix3W3WA+ZhRzuTTwl3vTNA2Zhma5sLAk+gEtfM3FZXseu/Q1soUjWqXN6lKgbHvNQ3HdoPQzowpqOnI8XjcZKvJ738nbw0SPUJkNEtdAwsQCOR3QDnttdEaOIUqCUvvAJyn36eUm4OPw/0eDD1BUSixZSbMHzDxsTFwbpNiYk/2ZHiyj5wDOnRuud5UfxfyEXBmHRNm0aon6SfmIuC3D9AMMrBrLcG4K01BB58YuDpcBhOpXLmZu9jc+A7pAJMAQBAEAQBAEAQBAEA8s+l3aNShXwxRrA06lxwPaXeDpwE1605RaaO1szD0a9Ocaizurc+J5cMwOZWIPjYzBvp9pHUlhKkX+3L5P39vmTqO3cSm8q4/Oob375Xo6b9/8MDjVj2o+V19L/RGcdKR9/C0T4XX5mR0C4Mo68YvNyXl97HcbK2DTK061RVpNVpioouQqX1AZvxW9LzboUFDrPU5eMxc5ydNPqp28ffI0vSvalSnRZeuc9ZdBcmzKDod/IcorVJRurZW17y2zMPGrWj3O7Xcv7scHUoVmXMoJUHXfbw5TBTo7ybO7jdoxw9WNNa6t9z4G+obLSmgduV7n3WE05SbdjYdaUnZEWvhajgsKbkDVUVSzEncWABsJlow3pJIxYnERo0pO+dn58kes/RLTYUqjPTZGIprYqVJFMMM1j3sfSdZnjT0CQBAEAQBAEAQBAEAQBAEAQBAEAQBAEAQDhfpV2HiMVRQ4dQ2S+dNMxF1IZSeVjpfjMVVSayN/Z9SlCbc3Z8HwTz198DybonisNSrk4xC9FqbLa2bKxK2a2/QBhprrumKLpt5o6FWOLhTspPud7rz/LOv/wDS2zsXrg8VlJ+7mzW8Uezy3QQehiW1MVSyqRT+Vv6POlrg8deU1tya4HbjicPOW6pK/LT0diWdoVLW6x7D8x4d146SfMl4LDt5wXkYGzVnVblj43lJzerM9KnSpJ7iSXcd3s/BClhVR2AU2fTeS1MgKe/MSfKdKkrRSPF4yo6lecu9/wBF2z8A2IVCoyqFF6hHdqKYO87+1u8d00Y4Zym28lc6csbGjTSecmll+fxr4HY7C2ILZaYyoD2m4k954tN+MFBWicerVnVlvTZ2OFw601yqLD3nvJ4yTGZoAgCAIAgCAIAgCAIAgCAIAgCAIAgCAIBHxuFFVcpJHh3QDgtp/RpQZ2qCmSXJLZXZbk7zkva/hKyhGWqNmhi61D/zl8uHkchtX6O2B+ze3JaoIP6gPlMLoSXZfmdGntOlLKrC3fH8HPYrojjE/si3ehDe4G8q1UWsTMpYWfYq28V/xFuzsDUo1A9TB1Klr9lqb2JItfdvmODcZZxZuYiMK0LQqxT53X5LtjVKOHqua96XYuFKnMSToAtr275jnTnPREVK1OlTUekTfijdYfaGamtNCGNVbKLgsKjG1rb7KNfITprRHl5tOTa5np2xdjlwt9EUAX4tYW09N8GM6qlTCgKosBuEgkvgCAIAgCAIAgCAIAgCAIAgCAIAgCAIAgCAIAgFlSmG0YAjvF4BBrbGot90r+6be7dFwQ6nR4fdqHzF5NwafbHQKliiDWVHK6Bu0rAcrjW0XBk2D0Aw2GfrAguNBqzH1Y6eUXB2CrbQSAVgCAIAgCAIAgCAIAgCAIAgCAIAgCAIAgCAIAgCAIAgCAIAgCAIAgCAIAgCAIAgCAIAgCAIAgCAIAgCAIAgCAIAgCAIAgC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data:image/jpeg;base64,/9j/4AAQSkZJRgABAQAAAQABAAD/2wCEAAkGBxIQEhUSEhIVFhUVFhgYFxgYFxgaFRYYGBgXFxgVFxcdHigiGholHRUVIjEhJSkrLi4uGR8zODMtNygtLisBCgoKDg0OGhAQGy0lHyUtLS0vLS0tLS8tLS0tLy0tLS0tLS0tLS0tLS0tLS0tLS0tLS0tLS0tLS0tLS0tLS0tLf/AABEIAOEA4QMBEQACEQEDEQH/xAAcAAEAAQUBAQAAAAAAAAAAAAAABAECAwUGBwj/xABHEAACAQIDBAcEBwQIBQUAAAABAgADEQQSIQUxQVEGEyJhcYGRMqGxwQcUI0JSYpJTcoLRFTNDg6KywuEkNHPw8RYXVKOz/8QAGwEBAAIDAQEAAAAAAAAAAAAAAAECAwQFBgf/xAA0EQACAQIDBAgFBAMBAAAAAAAAAQIDEQQhMQUSQVETIjJhcZGh8EKBscHRFCNS4RVD8TP/2gAMAwEAAhEDEQA/APcYAgCAIAgCAIAgCAIAgCAIAgCAIAgCAIAgCAIAgCAIAgCAIAgCAIAgCAIAgCAIAgCAIAgCAIAgCAIAgCAIAgCAIAgCAIAgCAIAgCAIAgCAIAgCAIAgCAUvAI2K2jRpa1KtNP3nVfiZaMZS7KuVcktWamt022em/F0j+6S3+UGZVhaz+FmN4ikviRG/9w9m7vrP/wBdS3rll/0Vf+Pqin6yjpf0ZIo9N9nPuxdMfvEr8QJV4WsvhZZYmk/iRtsJtKjW1pVab/uurfAzDKEo6oyqcXoyVeVLFYAgGKtiFT2jb4nwEJXIbsczU6eYUuUpB6zB8h6tGazDfewtYc5bdIuzYbN269VgGwmIpg/eZVyjxs17eUixNzdZpBJWAIAgCAIAgCAIAgCAIAgCAIBE2jtGlh0NStUWmo4sQPIcz3CWhCU3aKuyspxiryZ5/t36VUW64SkXP46l1TxCjtEeNp0aWzZPOb+SNCpj4rKCOG2r0yx+JvnxDKp+7T7C+HZ1PmZv08JRhovM054qpPiaBwWNySSeJ1PrNhZGu23qUySbkDJFwMkAICDcGx5jQ+sgm9jf7K6YY/DWyYh2H4anbXw7Wo8iJr1MJRnrHyM8MVVjxO+6L/SYa7rSr4ds5+9RBZfEoTdR5mc+vgNxb0ZZd5v0cbvu0ln3HWY7bOh6u2l7u2iA9oanxWxtci+6aChc3HKxBw+INVvs0ape/bJyp+o6keAMyOO72nb6mJS3uyrk7CYYYdcoWjTUfdRTb5fCUbjwuZEpcTBjtvKg0tK2LXNPs3a9TEYlEp3PaBY8AoOtz7vOGEdyJUsVgCAIAgCAIAgCAIAgCAUJgHB9LfpDp0CaWGAq1BoW/s0P+s+GnfwnQw+BlPrTyXqaFfHRh1YZv0PK9p4+tiX6yvUZ25ncO5QNFHcJ16dOFNWgrHKnUlN3kyJklygyQLokDZ9Tq+tyHJuzGwBPIX9ryvKOpFS3b5l1Tk471siPklygyQBkgFVpEkAAknQAC5PcBxhuyuye46rY/Qeo4z4g9Wg1K6ZyPzE6U9Dx17po1cbFdWnm/fmblLByec8kdnsjAKF6vB0AV3M5utLiCSx7VU67twImhVbb3qz+XvQ3adkt2kvnw/s3tLZdOmQ+IfrXGouLIp/LT3DxNzMLqu1oKyMypLWTu/fAxbQ6Qql8thMVjLc5XHbfeobJc/D1kkGfZfRmviiGqEqh/wC9BvPui5Nju9lbJpYZMtNbczxPiZW5NidIJEAQBAEAQBAEAQBAEAx16yopZiFUC5JNgAN5JkpNuyIbSV2eTdM+mz4omhhiy0dQWGj1efgndvPHlOzhcEqfWnr9P7ONicbv9SGn1/o40YVvwN+k/wApv7y5mlZ8iowdT9m/6G/lI34815jdlyfkSEwzC3/DOe/Kxv36ia1SLk79LbyNmnNRVuiv5kqlhqu/6s4Hchv5dia8qKf+31/s2I17f6vT+jta+x8KaKYcCo1V1FRarr9mjEG1NifYG8EWNr6m80YOcW5KVvDU3Z7skouN/ocRidj1TcLhqgIOpAJXynUp1t3t1E15M5lSlvdmm0/QwjYWJ/YP6Wmb9TS/kYf09X+LJqdE8QKfW1lNNLgAHWo5/InzJEw1MdTj2c2ZqeCqS7WSN70bxWGp3TD0GFdfaasVDAdkhiwN7Xv2V3g8Zz513VfXdlyRvxoKkuorvmzpsJSw7OgxFQ1XY2RLWoqbE2C+R1PKY3VtlBW+pkVK7vN3+hJ2j0hVBlWwA00mCxmuctjduPUvl3cWJso85INNj6+T+sWo55BSE/URrNqlhXUzbSXiatXFKnkk2/AndHdunDVQ2JwwFJrWOUh6f5wp3jmbeHKZqmFpW3ac+t46mGniqt96cHu+Gh61hq61FDowZWAIINwQeIM5rTi2nqdKMlJXRlkEiAIAgCAIAgCAIAgCAWuwAJOgEA8i6d9Kzi2NGibUFOp/akHefyg7h5zu4PCdGt6Xa+h57HY3pHuR7P1OZwuOqUgVQ5c28gDMe7NvtNirh4VO1fzNali50l1beRX6/U5/H+cw/oKXf5mb/J1u7yL0xb7zYDvv7hfWVeApd5dbRrau3l/ZR8ab6XPjoPS8qtnRvm8i8tqysrLP0KfXz+FffJezqfNlf8rU5I6LozsQY0F2YIinKwHtFrXHlYj0M0MVQ6KdlodLCYnpobz1Ohq9CKRU5KpBtoSoOs1jaOa2Ps1MPiVGIAbKzfmRnUXGo0IvbTyMlp8Qpcjc9KtriumUnQX0GmhFjY8DukWF2crg8F2y7BiMgQF7At2ixYjfyGg5wSbHD4hcNdlCo5Fg5HaAO8Iu+/fv8JkhSnU7KuYqtWnTV5uxrcRtNeALHm279P8AO82VgK3d5mo9p0Fz8jUYqpUrHttpy4eQ3D0mKphatPVeRmpY2jU0efJ+/udd0d2nRwdEP2qlZ77ySEFyAFU6X75rm0avbuIfEE1H0JIOq3IbN7Qfll0t3S0ISk0olJzjBOUtDZ9EeljYaqEqE9QSdAAAhJ9uwGvePOdKvgN6N025d5yaG0kp2aSj3fU9epuGAIIIIuCNxB4icdnbTvmXwSIAgCAIAgCAIAgCAeefSP0i34Skd/8AWkcv2fwJ8hOrs/Df7ZfL8nF2ni7ftQ+f4POhSvpOvc4ViXR2TWc2FJ9eakD1Mo6sEtTLGhUk8osvxGxq9L2qZ8V7Q926VjWhLRlp4erDVfchGnzmUwu/Ep1cXIsOri5Njtvo2wzE1WLKE0FrgMWGug5WO+czaLXVVszsbKT62eX3OyxjUwLVGuPwKbJ/Ed7e4d05ak/hOy4rjoaHau2aNgp6qy3yg5ezf8I4S0aNSbyTZSdelT1kl80cvitp0b3Vbn8q295+U24YCq9cjSqbTox7OZra+03b2bL3jVvUzdp4GlHN5nPrbSrTyjkiA6k6k38ZuKyyRz5Sbd2yRS2cxGZrIvNtL+A3mVdRaLMvGk2rvJd5lc0U0RS55toviBx85VqUlaWhffhB3jm+8jCowNwZjWEor4ffmZHj8Q/i+n4LahZt5J8ZmhThDsqxgnVnU7TbLOrlzGeg/Rx0iKkYSqdD/VE8D+z+Y8xynJ2hhv8AbH5/k7WzMXb9qfy/B6MDOSdwrAEAQBAEAQBAEA1HSfawwlBqn3j2UHNju8hqfKZ8PRdWoo8OJq4vEKhScuPDxPG6l2JZiSxJJJ3knUkz0aslZHlW23d6maliXT2TltyUA+tpRwi9TJGtOOmXyMv9JV/2je6R0MORb9TV/kP6Sr/tGjoYch+pq8yLXZnOZjcnjMkUoqyMUpOTuzNhNnNU1GgG9joB5ys6iiWp0pT00Lno06e49Y3mEHzb3SE5S7vqS1CPe/QjVLsbnf3C3pbdLqyVjG227soVPMxkLsp1cm5FkOrgFwoc9Pj6St+RNuZkVgvsrrzOp8huENX1ZZSS0RjcFjckk9+slZaFW23dlvVySC+lhWc2VSx5AXlXJLNkxi5OyQq4YobMCDyIsZKknmhKLi7PIs6uSQVQFSCCQQQQRvBGoI75DzWYTtmj2Loptf63QVz7a9lx+YcfA7/OedxNHoqjXDgeqwWI6ekpPXR+Juprm2IAgCAIAgCADAPLenG0uvxBUHsUrqO9tM59QB5Tu4GjuU7vV5/j33nmNpYjpa1lpHL8++453LN059xlgXGWBcvSiT3DmdB6yL2JSbMq5E4Zz36KPLefOVtJ9xdShHRX+hbiK71PaYkDcNyjuAGgkxgo6ETqyn2mYcssUuMsC5K2ZhFq1VRmKg3uQLnQE7vKYMRW6KG8bOEodPU3LlmNphXsNwVddBfsrrbzmCni7rNczaq4C0spK2RP2Hg6dRamdCzAoF1sAWNuG/8AlMWIxclbcyM+FwEHvb+dtCDjRd2PG5902cJJypq6NLHwUKzSZHyzaNK5mp0kt2mPkso97gjLFU/ifkjZYbEYZB/VXPNhc+/QTDKFWXE2oVcPHh5ol0tt00FlTKOQFpjeHm9TNHGUo5JehbX2xSqaOma264vbwkxoTjoyJ4ujPtK/yNRjuqJBpqV5jh3WvNimppdY0a0qTd6ZFyzIYbm+6GbS+r4gAnsVbI3cdch9TbzmnjaPSUrrVZr7++43tnYjoqyT0eT+3vvPVpwT1IgCAIAgCAIBrtvY7qKFSpxC9n946L75loU+kqKJrYut0NGU/Lx4HkhW+/Uz0p43e5jJAuhkgXQywLoqViw3imSBcZIFxkgXRl6jsZuzqbAlgLd9uM1a9eUZbsTpYPCwqQ6SWlyEVdSGFaxG4jQjS2ll5EzTqOc+02zpUoQp5wSRr9pl8hOe+4XPW3t4gdwmJ2SM6bftmvw+Pdd1e3hUqD4rK2uX32uJLo7cqK5FVBVUH2kNntf73PTjYHvlqdWdPsP5PQx1sNSrduPzWpuMJiKdcE0tbC7DW6i+9vdrOjQxCmrPJ+9Dh4vCSpPq5x5/ky5ZtGjvIZIF0MkC6GSBdDJAuhkgXQyQLo9Z6O4/6xQRzvtZv3l0Pwv5zzmJpdHVceH2PY4Kv01GM+PHxRs5gNoQBAEAQBAON+kHFaU6Q4kufLsj4n0nU2bTzlP5HA25Wso0l4+/fA4vLOseduXpQZtwJkOSWpeEJz7KuTaWx2O90Hncj0mF4iPBM3I4Co9WkZ62xFA7FUE8joPK15SOJzziZZ7OaXUld95rK+GKGxt5G49ZsRkpK6OfUpypu0jHlljHcyUqNyBY67rAXPhcgc5jqT3YtpXsbGHpKpNRk7X4k+ls+qnaGGY2BN6tRKaKPxag3tv3gTnVcZKS3cl53O5h9mU6clN3l42sZKlLFgHNRogKAWvjSMoa1mOW1gbm3O3fNPfXtHT3LcPUjV8JjBmvToAplDA4uv2S47INm3mN5c/QncfL1ZCxuzcajMXw9Jsi5myY/EIVXNva9S27Xd3SN6//ABE7tv8ArIGOxOLpJ/ygUGzAvijVtppYsdN8h2fH0LRujnKmKaq5epTXNffTJFTiLnIDyHA743rDduSsPjzRDvSKu2XKQxyPlJBIJXstuG+xlo1LNPkUqUt6Li9HlyNrgNoJVpZqi2JGhU5lRr79OOk2J4iVTdvwd8uPyNKlgIUd/d+JWV+GvEn0GV75WB0vy8td/lOhRxKqN352RxcVgJUFG2fVu3wv74F+WbJzrjLAuMsC4ywLjLAudj9H2KsalI9zj/K3+mcraVPsz+R6DYdbOdN+K+j+x2s5R6EQBAEAQChgHm/S3EZ8U/5bJ6C597Gd/Aw3aK78zxm1am/ipd1l78zTzbOcIJ3nzEWF2BAuyuQyN6Jbo58ibR2VUdQwG/wv8ZrSxtKMmrm/T2XXnFStr75mddksbBrgW38tSTpflaYHjYJuS95eBtx2VUnFQny15Z3fF52Ojw+IooFpo5AXU2NPXKTZDdb2a+p4aazlTm5ycmehpUo0oKEdEDtamNetuRd7GpTALHdRPY9gc9/jKmRlo2gi69azZAWH21P7RmGqMMoFl4G4kkGH+k6V7HEGy/aZjVpHMf2VgLlR3W8ZN0RZnA9JcQ+IqEgHLw7DMPEMrXHpFyUjQVsPf2v8Rv8A/pTv/ikEmBqV+IOvMH07T+4CCTHVw+Ull7LW3g5T6A3t+9eSVsY9n4qoVYsfZsbqQre7fu5Sym0VdOLyOw2RVL0lZiSTffa+htrbwnbwlRzppyeZ4/aVGNKu4wVll6omTZNAQADJCzEgG16LV+rxVM/iOQ/xaD32mtjIb1GXdn5G/sur0eKh35ef9npYnnj2pWAIAgCAUaAeTY+rnq1G/E7H1Yz09KO7CK7keArz36spc2/qYJkMQtIAtALxpKvN2MsbRW9zLb8yZWU0ski1Ok5K7ZuMBtLMnU1DodEfip4A93fOficKpJzprxR28DtF02qNZ5cJfZ/kg1xUUkFm0PM/znMO+QkLCqbMd19542vBJSrTsCbX/iIv5k2kgxYWq+oC3XjdvZvf18pAKMiZiCqgDjn3nla8EEZMLS7Rajn5EA342vbuEElcNsmgV1psDfhUcfAyRdmsrLTWu9EBsqoDdq9rk207Snv1lZNrRXLRSersYRh1fN38BUTiSDuQXtI3ny+hO6uf1/BXAbLChwFe5tqDewuRu98m/IqkuZvNlUiiZMrADW7C2/ePd751tnT3ouNtPuea25S3JxqJ5PLyJ624i/nOlZnDi4rVX99xITFAbqVPzBJ95mN02/iZnjiIx0px9TJV2iW0anTP8MrGhu6SZknjd/KUIshubm4Fu4TMlZGpJpu6Vi/CvldG/Cyn0IPylZq8Wu5k05bs4y5NP1PWlN55c+gJ3LoJEAQBAMOMfKjHkrH0BMlalZOyZ849Y51zH1M7uZ5HIqBU5t74uycuRcBU/P74uRYtzP8An98XJsZKjvlXtHjz5nvlU3dlnbdRche2pPr/ALysvEyQyWhWornjpzzD+ctF20KVM3mjpNhYwsFp1CC1uy2YEkADs79SOE0cRS+KJ18DibpU5a8CcKX2p0+78hNQ6Zgo4YVLsx1vzt3wDBhaq1cwp5gE0N1Krrfdffu3wCj07G5ynxt8YBZhMRYuLXXW3v8A+/KAVw4pstzmvfhaAWUHsWA0seWp8+X85JDMHWqCxdrdrS5tzhK4eRYcYq3Kq3K5uF8AWtfyvM0cPORq1MbShxv4EHHYxqgAGljfQkn1sJu0aPR53OTi8Uq1lbJEMCpuu3vme5pZcihNTmfUxdk2RTO/M+pi7HVKda34m98XIsV6xvxN6mSMj6L2ZUzUqbc0Q+qgzgy1Z66DvFMkyCwgCAIBG2n/AFNT/pv/AJTJj2kUqdh+B87scoJFzlAJtwB0Hv3DjOxUrRp668jzGHwlWvnFZcyfgMRS+9hsZVP5bIvzPvmnLGSeiOtT2XTXabZssPtSk1UUU2RWeqRcK1d81uZ07I7yQJieIqczZWBoL4fqdinRrDOoFbDinV4pSrVHK33BnJCg+PleFiai4lZbPoP4SDjegTWvRA7ldrn9Qtb3zLHFv4ka9TZit+2/P8nJbS2dVw5tVoBeRu1j4ENrNuDhPss5dVVaLtONiECD+EfrmTcsYOmbJOD2c9Ql6bqOqsxNyoXiN413bpDS0fEvBzb3o8Dp6m0KKZWckOyjTLUJOguAoBJnKlTknax6aFWMop3NRW6R4IEqBVZhoQKVcet1ElUpPgHXprWS80W0ekSm4o4PEODvyqBzt7TaaXl1h58jF+tofy+v2MdTGVWF1wGT/q4hEPkNbyyw0uJjePpLS/vxsYmrVwO19Vo34FnqnzyfMy6wj5mKW0oLh7+VyNnqKLNil8KNH4tVaXWERhltTkl6v8FoqqNb1ajfidsg/RTYX9fKZFhYLga09pVeD9C7D0qlQkUadidT1am/m2pA15zIowp9xgdatXyzZbWw1OmR9YxKUyTbKoNZ76nUJcDcd7CYZ4uC0zNuls2rLOeXr9Do8V0fwGH0q49g1hcBLbxfcL85h/Wy5G1/iofyZEKbLGn12v5I9v8AJH6yXJE/4qH8n6Fho7NbT6/WHjScj/LCxj5Ih7Kjwky4bBwjarj1t+ak6+pJl1jVy9TDLZL4S9P7NTj8ElFsvWBwdQyFSpHr7tJtU6iqK6OfXw8qMt2RFZV4EnyH85kMDZ7/ALC/5ah/0qf+RZw6nbfiz11H/wA4+CJ0oZRAEAQDlvpB6SDA4ViAGqP2EB3AsDq3cACbSVzIavkzwvDVqj2DPZQSRot2c31Atdm1tfXSwktt5sKKirLQ7jYXR/FFc9escPSPNFFdr8FW3Zv3667hIJO42PslKKEInUUzqdft6p/E7nUX8b98AidMMB9bwVXCUVVQ+S19B2aiVNSL2PZ36wCz/i0bCBKnYRctcXvmsgC2J19obxAIO1Omy08auArYfrUqLTs+hs1QkWZTw3a79d0lNrNFXFSVnoRW2BgcaXOBxCZ0JV6Wb2WBIseK6gzbp4yS7WZy8RsqEs6bs+XD+jU5MTs5yChAbfmF0bkQwm7GcKqyZyJwrYV9ZZehjPSTE2IzjXjlFx4S/RoxPFzI77Srt7VY+tj6gXk7qRTppvVmOpULWzPe3Nm91hFg531fqYmRe4/xEn4SUQ5L2zGUG4L75JS64FtbEUaJPWVVJBsUQCo172twUH+Kac8ZBZLM6tHZVaWc8l6kSv0mVQwp0VOUaNVsxva+iKAo4b7zVniqktMvA6tLZtGGufj+DW43atesESpUZhcEqLBOyL+wthvtwmu3fU3oxUVaKsW0qbdan2ZbKC2UiwI0Gt+G+CT0bbGwWagjFs/YdnJY3D2sMoH3QQPLnJSK3OKTZjlipZQRbmd//iQXLqOzblgX9kjcN+gMA6bYVEXyknd68DBBqalMYTFNTUXU62PLePDsmZ8PFSlutv5Glj6jpUukSTaa15Gy6R7PCN1iD7NwpRtNcy3sbcRa028LOV3CXA5W06dPdjWhx/6eybKW1GkOVNB/hE5s+0zvUlaEV3IlSpkEAQCytUCqWO4C8A85TqqgqjF1cPWNSpnOmUCwCqCrMbMAALi2g53lgVw9Ciin6imHFXg2QlR4sov5XEAv2RXweEJapUarWJubZ3VTxC5ybesndbKOcUbCv0hSobjD4hvQekbvNjf7iOdrH/49YDwBjd7xvdxT+m6Y9sOn7yH5RujfRosTslMRjqeLStTIVkJW9mATlzkNNEqSZy1fYeIw1DFMQ9N6j0iGU2OlR3JDKfnxgsbbC9MsThwyV1XEUUw1FirAZ2dlpBrsdNS5O7zhZO6IcVJWeaNnSGzcWzBHahUUJmRjZA1RQyqGIIub2sDvm1Txk45PM5dfZNGd3DJ+hr9p7M6i4am4ANs+YFSbA6ELbcQZv0q0amj+RwsThJ0O1F253ujVFl5iZrmpuy5FC6/iEgbsuRmwajODmNgcx3bl7R4d0x1nam33GxhY71aMWuJwtybE/eb4DX4TintS1m0Oo1a2/wDMB8oJN3hahpsj9U2VabBnym2Z2B1a1tLW3wDGu0WapUY2B6oAW4WLN8/dAOy290pq0EbDhFYVBcMSbpdQDYcd0XK2OWx+0WDhka2ZFJtbfrpBYwPtJybg2va9uJAteAdZ0dr5yt99j8jBBg6YUwmJpOBbMAD3/dmSjLdqRfea+Lp9JQnHu/v7EzE49qlGnQKj7M776nfYW851lR3ZufM8lPFudGNFrTj78T2jDCyqOQHwnEerPZx0RlkFhAEAibVwIxFF6RJAdStxvHIjvBsYB47tw4nCV/q1Sp1jAAhgb3BGhOYXB0kguwtTEBldlqMqm9u2R8Lc5IN1R2/STTqWTwAv8ouRaxtMVtBKadY17acLnXdcQCKnSHDn+0t4qR8oJLaO2w1SyvQanf2hVGcacUPfAJdSjRqb1RvT4iTdlXFGEYNV/q6j0+4Ndf0tG9zI3eRExuzhUDCotKpmADHWm5AII7Q04CMh1jT4zo/SZixzpmqUnN1Dr9luAK/OLE73M32M2i9qhw7KxsvZOobUb18C0jNE5NWZzxxVGobVqTYap2dVBakSRxU6prfdcTbpYyccpZr1ORidj0amdPqv08vwWnAMRdCHU7mRgwPzG8bxOhTxFOejOBX2fiKHajlzWhsOj+x89dVq2KsHBQsAzA02FrDtcZixcv2nbu+qNnZlNrEwvZa8c9HwOqo9EMFTtkwtLfxQMePFrzi5nrCfhtnoijIir4KB8IBlqYfMCCLgixB1BB3giSQeDdNthHAYqqlj1b9ukeGX8F+anTwtzlkWuTenKZXpnmskk5fPAAeAdd0drEWIgGT6QKzFaLd7DzFiPnAJ+EXOyfmK+8id6/Vv3HgErVd3vt6nuCjSefPfIrBIgCAIB4108xFGniKlWhUepiRUs6PTfIqhbAU2C20svPfJQNHT6WYwb6Ib9Y/0wC49LMSd+GB82+awCNjukeIqizUNL3sGOvjpANZia9WtdDTKKRoQSbMCCCba20tpzPKAal9n1ATZC3fr46X17oBuNl4hqIIZarG+8DSwFhbUH3SQbjA7Sq1GyU1xBa17AMdOe/dqJDdi8IOWn4NxnroLszju6tj8hMTqPhFmeOGXGcV8yGNsVV9p8390y/6jKdLU/h6maOEo8aqMLbb1OZQb68juA5dxk9NPjEyf4+g/9q9PySjjahORqbX/AAnXeL7j3ay0K+98JhrYCNNX6Re/Mg1a6q3ZzUm1vlBB4cOI3zIpJ6ZGpOjOKu81zWa9DZ9GsVUbEUx2WHauygqQMjakbt9t1t82JYibpuDd0c3/AB9CNaNaCs1y0fA7ilig18rE5Wym3BhvHjrNU3CVRxbAe0fP/eCSSm07DtLfw3+klvII1fSnYeH2pQ6p2NNg2ZHy9pDax0PAg2Ivy5SUTkc9056EVcUaZo1aVlVR2swvlULfQHfa8kXOPb6M8dwagf7xh8Uki6MZ+jbaH4aJ/vR8xAujf7I6FYynbOKY/vAfhFhdG1230BxOMREFSjTCm5Y5mO61goA+MWFzZYPoRXRkOemVUqd7XIBHd3To/rYbm7noeaexq3TdJdWvf1PQxOYemKwBAEAQCkArAEAQBAKEwDV7c2yuGUfeqNfIl9/Mk8FHE+W8yLloxvm8l79TisZtWpZ3Ldoi7HnyA5KOXnvJJskJSuc7itpumUX3qCeZza7+EkqQsDj1DGmy3VzbU7uRtbvgErD0Eo0gWUFiTcneQLG3mco/imGtPdjlq8jYwtJVKlnos2VxFf7PPYZ1cMTzsQST43MyQioqyMdSbnJyZtMWmQpVzZL9kPuyMdab37mA8mN5MldEU5OMrrPu59x3+zsb9cwa1DZC69q+gDKbN5XB9RMcXvImvT3JuPuzOZ2e6BqiKRm6xiRmBJPFgBw0ksws2KGQDWdJatT6uwosVdiqBhe63NyR5AyYu4tmT9m1i9JHO9kUnxKi/vvLEMt23tIUUUZ7HeAdx93cdZKJSIlTbNqdRqf2rIhZUFruQLlRYb/AcDJDRo6fSzHv7Gza3mH+aCBuoynpDtThs5h4kf7QLI3o2piDlUaEBM4ADAEgF1BFt2vOAjuKR0GltBKli+AIAgCAIAgCAIAgCAafbW2kohlBDVbaLe1idxc/dHv5AzFUrRp6mejh51c+HM8zDuhLVHNViLZme533tc8NTpMUcVSXM26uFrVZXskuSy+xB2ltRmXLlAHjeZViaT4mF4DEL4foaKviLy6qQfEpLCV1rB+RsNg0UZszug8WA+MvdPQwyhKPaTRd0i2mr1MtJgUQBQRuJGrEHjqQP4ZrTadVJ6I6mGoyjhJzSu5ZLw0Khq9VStJFVCtsz3777uEx1cS1Lqsth8DTUP3ln3M3VSrSw9EVXZWfJoXe9zbUITuGnATXnVnN5sz0cKt7dgjpfo627Tx6YiiUBVGVhf7wYEXtw7SE+Ym3hpdXdNTamFdLdm+Pv7mbav0c4apW+sU8wqAhgCzZbjUW5bu+bVzlGHEJXoGzgjx1U+BiyIsRNo7Q7KsTkKOGzbwNCN38UhKwSKdGtuYerTSmtZDUAAKk2fMN9lO/yklWb/GoWpgKRexsSLgG5gGGlTYJ2ghYWJsotwvw8YV8rh9xk6oDeV/Sv8pbIrmYKmNw6mzYikCSABmpg3OgHjJuibMnVdmVagAu6jNc20zAACx7uMqyUmdIo0lS5WAIAgCAIAgCAIAgGt2ztAUQouAzmwPL/fUDxPdIvwJS48jwmrtOs5Yi5uxJtcnfxO8nvM5Mopyu2eyhTgoq/JEOriKh3lvfJUYmZRjwMBeWsWsX0ULGw/8AEN2Kyairs7DY+x1w6nEPSqMFF8xXsj1t6zIqFRq+hxcRtKMn0aZzdCzu1WpYAsWsd2pv6TBKXBHWfVioxLcd0ksnV0gN1ix3W3WA+ZhRzuTTwl3vTNA2Zhma5sLAk+gEtfM3FZXseu/Q1soUjWqXN6lKgbHvNQ3HdoPQzowpqOnI8XjcZKvJ738nbw0SPUJkNEtdAwsQCOR3QDnttdEaOIUqCUvvAJyn36eUm4OPw/0eDD1BUSixZSbMHzDxsTFwbpNiYk/2ZHiyj5wDOnRuud5UfxfyEXBmHRNm0aon6SfmIuC3D9AMMrBrLcG4K01BB58YuDpcBhOpXLmZu9jc+A7pAJMAQBAEAQBAEAQBAEA8s+l3aNShXwxRrA06lxwPaXeDpwE1605RaaO1szD0a9Ocaizurc+J5cMwOZWIPjYzBvp9pHUlhKkX+3L5P39vmTqO3cSm8q4/Oob375Xo6b9/8MDjVj2o+V19L/RGcdKR9/C0T4XX5mR0C4Mo68YvNyXl97HcbK2DTK061RVpNVpioouQqX1AZvxW9LzboUFDrPU5eMxc5ydNPqp28ffI0vSvalSnRZeuc9ZdBcmzKDod/IcorVJRurZW17y2zMPGrWj3O7Xcv7scHUoVmXMoJUHXfbw5TBTo7ybO7jdoxw9WNNa6t9z4G+obLSmgduV7n3WE05SbdjYdaUnZEWvhajgsKbkDVUVSzEncWABsJlow3pJIxYnERo0pO+dn58kes/RLTYUqjPTZGIprYqVJFMMM1j3sfSdZnjT0CQBAEAQBAEAQBAEAQBAEAQBAEAQBAEAQDhfpV2HiMVRQ4dQ2S+dNMxF1IZSeVjpfjMVVSayN/Z9SlCbc3Z8HwTz198DybonisNSrk4xC9FqbLa2bKxK2a2/QBhprrumKLpt5o6FWOLhTspPud7rz/LOv/wDS2zsXrg8VlJ+7mzW8Uezy3QQehiW1MVSyqRT+Vv6POlrg8deU1tya4HbjicPOW6pK/LT0diWdoVLW6x7D8x4d146SfMl4LDt5wXkYGzVnVblj43lJzerM9KnSpJ7iSXcd3s/BClhVR2AU2fTeS1MgKe/MSfKdKkrRSPF4yo6lecu9/wBF2z8A2IVCoyqFF6hHdqKYO87+1u8d00Y4Zym28lc6csbGjTSecmll+fxr4HY7C2ILZaYyoD2m4k954tN+MFBWicerVnVlvTZ2OFw601yqLD3nvJ4yTGZoAgCAIAgCAIAgCAIAgCAIAgCAIAgCAIBHxuFFVcpJHh3QDgtp/RpQZ2qCmSXJLZXZbk7zkva/hKyhGWqNmhi61D/zl8uHkchtX6O2B+ze3JaoIP6gPlMLoSXZfmdGntOlLKrC3fH8HPYrojjE/si3ehDe4G8q1UWsTMpYWfYq28V/xFuzsDUo1A9TB1Klr9lqb2JItfdvmODcZZxZuYiMK0LQqxT53X5LtjVKOHqua96XYuFKnMSToAtr275jnTnPREVK1OlTUekTfijdYfaGamtNCGNVbKLgsKjG1rb7KNfITprRHl5tOTa5np2xdjlwt9EUAX4tYW09N8GM6qlTCgKosBuEgkvgCAIAgCAIAgCAIAgCAIAgCAIAgCAIAgCAIAgFlSmG0YAjvF4BBrbGot90r+6be7dFwQ6nR4fdqHzF5NwafbHQKliiDWVHK6Bu0rAcrjW0XBk2D0Aw2GfrAguNBqzH1Y6eUXB2CrbQSAVgCAIAgCAIAgCAIAgCAIAgCAIAgCAIAgCAIAgCAIAgCAIAgCAIAgCAIAgCAIAgCAIAgCAIAgCAIAgCAIAgCAIAgCAIAgC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jpeg;base64,/9j/4AAQSkZJRgABAQAAAQABAAD/2wCEAAkGBxIQEhUSEhIVFhUVFhgYFxgYFxgaFRYYGBgXFxgVFxcdHigiGholHRUVIjEhJSkrLi4uGR8zODMtNygtLisBCgoKDg0OGhAQGy0lHyUtLS0vLS0tLS8tLS0tLy0tLS0tLS0tLS0tLS0tLS0tLS0tLS0tLS0tLS0tLS0tLS0tLf/AABEIAOEA4QMBEQACEQEDEQH/xAAcAAEAAQUBAQAAAAAAAAAAAAAABAECAwUGBwj/xABHEAACAQIDBAcEBwQIBQUAAAABAgADEQQSIQUxQVEGEyJhcYGRMqGxwQcUI0JSYpJTcoLRFTNDg6KywuEkNHPw8RYXVKOz/8QAGwEBAAIDAQEAAAAAAAAAAAAAAAECAwQFBgf/xAA0EQACAQIDBAgFBAMBAAAAAAAAAQIDEQQhMQUSQVETIjJhcZGh8EKBscHRFCNS4RVD8TP/2gAMAwEAAhEDEQA/APcYAgCAIAgCAIAgCAIAgCAIAgCAIAgCAIAgCAIAgCAIAgCAIAgCAIAgCAIAgCAIAgCAIAgCAIAgCAIAgCAIAgCAIAgCAIAgCAIAgCAIAgCAIAgCAIAgCAUvAI2K2jRpa1KtNP3nVfiZaMZS7KuVcktWamt022em/F0j+6S3+UGZVhaz+FmN4ikviRG/9w9m7vrP/wBdS3rll/0Vf+Pqin6yjpf0ZIo9N9nPuxdMfvEr8QJV4WsvhZZYmk/iRtsJtKjW1pVab/uurfAzDKEo6oyqcXoyVeVLFYAgGKtiFT2jb4nwEJXIbsczU6eYUuUpB6zB8h6tGazDfewtYc5bdIuzYbN269VgGwmIpg/eZVyjxs17eUixNzdZpBJWAIAgCAIAgCAIAgCAIAgCAIBE2jtGlh0NStUWmo4sQPIcz3CWhCU3aKuyspxiryZ5/t36VUW64SkXP46l1TxCjtEeNp0aWzZPOb+SNCpj4rKCOG2r0yx+JvnxDKp+7T7C+HZ1PmZv08JRhovM054qpPiaBwWNySSeJ1PrNhZGu23qUySbkDJFwMkAICDcGx5jQ+sgm9jf7K6YY/DWyYh2H4anbXw7Wo8iJr1MJRnrHyM8MVVjxO+6L/SYa7rSr4ds5+9RBZfEoTdR5mc+vgNxb0ZZd5v0cbvu0ln3HWY7bOh6u2l7u2iA9oanxWxtci+6aChc3HKxBw+INVvs0ape/bJyp+o6keAMyOO72nb6mJS3uyrk7CYYYdcoWjTUfdRTb5fCUbjwuZEpcTBjtvKg0tK2LXNPs3a9TEYlEp3PaBY8AoOtz7vOGEdyJUsVgCAIAgCAIAgCAIAgCAUJgHB9LfpDp0CaWGAq1BoW/s0P+s+GnfwnQw+BlPrTyXqaFfHRh1YZv0PK9p4+tiX6yvUZ25ncO5QNFHcJ16dOFNWgrHKnUlN3kyJklygyQLokDZ9Tq+tyHJuzGwBPIX9ryvKOpFS3b5l1Tk471siPklygyQBkgFVpEkAAknQAC5PcBxhuyuye46rY/Qeo4z4g9Wg1K6ZyPzE6U9Dx17po1cbFdWnm/fmblLByec8kdnsjAKF6vB0AV3M5utLiCSx7VU67twImhVbb3qz+XvQ3adkt2kvnw/s3tLZdOmQ+IfrXGouLIp/LT3DxNzMLqu1oKyMypLWTu/fAxbQ6Qql8thMVjLc5XHbfeobJc/D1kkGfZfRmviiGqEqh/wC9BvPui5Nju9lbJpYZMtNbczxPiZW5NidIJEAQBAEAQBAEAQBAEAx16yopZiFUC5JNgAN5JkpNuyIbSV2eTdM+mz4omhhiy0dQWGj1efgndvPHlOzhcEqfWnr9P7ONicbv9SGn1/o40YVvwN+k/wApv7y5mlZ8iowdT9m/6G/lI34815jdlyfkSEwzC3/DOe/Kxv36ia1SLk79LbyNmnNRVuiv5kqlhqu/6s4Hchv5dia8qKf+31/s2I17f6vT+jta+x8KaKYcCo1V1FRarr9mjEG1NifYG8EWNr6m80YOcW5KVvDU3Z7skouN/ocRidj1TcLhqgIOpAJXynUp1t3t1E15M5lSlvdmm0/QwjYWJ/YP6Wmb9TS/kYf09X+LJqdE8QKfW1lNNLgAHWo5/InzJEw1MdTj2c2ZqeCqS7WSN70bxWGp3TD0GFdfaasVDAdkhiwN7Xv2V3g8Zz513VfXdlyRvxoKkuorvmzpsJSw7OgxFQ1XY2RLWoqbE2C+R1PKY3VtlBW+pkVK7vN3+hJ2j0hVBlWwA00mCxmuctjduPUvl3cWJso85INNj6+T+sWo55BSE/URrNqlhXUzbSXiatXFKnkk2/AndHdunDVQ2JwwFJrWOUh6f5wp3jmbeHKZqmFpW3ac+t46mGniqt96cHu+Gh61hq61FDowZWAIINwQeIM5rTi2nqdKMlJXRlkEiAIAgCAIAgCAIAgCAWuwAJOgEA8i6d9Kzi2NGibUFOp/akHefyg7h5zu4PCdGt6Xa+h57HY3pHuR7P1OZwuOqUgVQ5c28gDMe7NvtNirh4VO1fzNali50l1beRX6/U5/H+cw/oKXf5mb/J1u7yL0xb7zYDvv7hfWVeApd5dbRrau3l/ZR8ab6XPjoPS8qtnRvm8i8tqysrLP0KfXz+FffJezqfNlf8rU5I6LozsQY0F2YIinKwHtFrXHlYj0M0MVQ6KdlodLCYnpobz1Ohq9CKRU5KpBtoSoOs1jaOa2Ps1MPiVGIAbKzfmRnUXGo0IvbTyMlp8Qpcjc9KtriumUnQX0GmhFjY8DukWF2crg8F2y7BiMgQF7At2ixYjfyGg5wSbHD4hcNdlCo5Fg5HaAO8Iu+/fv8JkhSnU7KuYqtWnTV5uxrcRtNeALHm279P8AO82VgK3d5mo9p0Fz8jUYqpUrHttpy4eQ3D0mKphatPVeRmpY2jU0efJ+/udd0d2nRwdEP2qlZ77ySEFyAFU6X75rm0avbuIfEE1H0JIOq3IbN7Qfll0t3S0ISk0olJzjBOUtDZ9EeljYaqEqE9QSdAAAhJ9uwGvePOdKvgN6N025d5yaG0kp2aSj3fU9epuGAIIIIuCNxB4icdnbTvmXwSIAgCAIAgCAIAgCAeefSP0i34Skd/8AWkcv2fwJ8hOrs/Df7ZfL8nF2ni7ftQ+f4POhSvpOvc4ViXR2TWc2FJ9eakD1Mo6sEtTLGhUk8osvxGxq9L2qZ8V7Q926VjWhLRlp4erDVfchGnzmUwu/Ep1cXIsOri5Njtvo2wzE1WLKE0FrgMWGug5WO+czaLXVVszsbKT62eX3OyxjUwLVGuPwKbJ/Ed7e4d05ak/hOy4rjoaHau2aNgp6qy3yg5ezf8I4S0aNSbyTZSdelT1kl80cvitp0b3Vbn8q295+U24YCq9cjSqbTox7OZra+03b2bL3jVvUzdp4GlHN5nPrbSrTyjkiA6k6k38ZuKyyRz5Sbd2yRS2cxGZrIvNtL+A3mVdRaLMvGk2rvJd5lc0U0RS55toviBx85VqUlaWhffhB3jm+8jCowNwZjWEor4ffmZHj8Q/i+n4LahZt5J8ZmhThDsqxgnVnU7TbLOrlzGeg/Rx0iKkYSqdD/VE8D+z+Y8xynJ2hhv8AbH5/k7WzMXb9qfy/B6MDOSdwrAEAQBAEAQBAEA1HSfawwlBqn3j2UHNju8hqfKZ8PRdWoo8OJq4vEKhScuPDxPG6l2JZiSxJJJ3knUkz0aslZHlW23d6maliXT2TltyUA+tpRwi9TJGtOOmXyMv9JV/2je6R0MORb9TV/kP6Sr/tGjoYch+pq8yLXZnOZjcnjMkUoqyMUpOTuzNhNnNU1GgG9joB5ys6iiWp0pT00Lno06e49Y3mEHzb3SE5S7vqS1CPe/QjVLsbnf3C3pbdLqyVjG227soVPMxkLsp1cm5FkOrgFwoc9Pj6St+RNuZkVgvsrrzOp8huENX1ZZSS0RjcFjckk9+slZaFW23dlvVySC+lhWc2VSx5AXlXJLNkxi5OyQq4YobMCDyIsZKknmhKLi7PIs6uSQVQFSCCQQQQRvBGoI75DzWYTtmj2Loptf63QVz7a9lx+YcfA7/OedxNHoqjXDgeqwWI6ekpPXR+Juprm2IAgCAIAgCADAPLenG0uvxBUHsUrqO9tM59QB5Tu4GjuU7vV5/j33nmNpYjpa1lpHL8++453LN059xlgXGWBcvSiT3DmdB6yL2JSbMq5E4Zz36KPLefOVtJ9xdShHRX+hbiK71PaYkDcNyjuAGgkxgo6ETqyn2mYcssUuMsC5K2ZhFq1VRmKg3uQLnQE7vKYMRW6KG8bOEodPU3LlmNphXsNwVddBfsrrbzmCni7rNczaq4C0spK2RP2Hg6dRamdCzAoF1sAWNuG/8AlMWIxclbcyM+FwEHvb+dtCDjRd2PG5902cJJypq6NLHwUKzSZHyzaNK5mp0kt2mPkso97gjLFU/ifkjZYbEYZB/VXPNhc+/QTDKFWXE2oVcPHh5ol0tt00FlTKOQFpjeHm9TNHGUo5JehbX2xSqaOma264vbwkxoTjoyJ4ujPtK/yNRjuqJBpqV5jh3WvNimppdY0a0qTd6ZFyzIYbm+6GbS+r4gAnsVbI3cdch9TbzmnjaPSUrrVZr7++43tnYjoqyT0eT+3vvPVpwT1IgCAIAgCAIBrtvY7qKFSpxC9n946L75loU+kqKJrYut0NGU/Lx4HkhW+/Uz0p43e5jJAuhkgXQywLoqViw3imSBcZIFxkgXRl6jsZuzqbAlgLd9uM1a9eUZbsTpYPCwqQ6SWlyEVdSGFaxG4jQjS2ll5EzTqOc+02zpUoQp5wSRr9pl8hOe+4XPW3t4gdwmJ2SM6bftmvw+Pdd1e3hUqD4rK2uX32uJLo7cqK5FVBVUH2kNntf73PTjYHvlqdWdPsP5PQx1sNSrduPzWpuMJiKdcE0tbC7DW6i+9vdrOjQxCmrPJ+9Dh4vCSpPq5x5/ky5ZtGjvIZIF0MkC6GSBdDJAuhkgXQyQLo9Z6O4/6xQRzvtZv3l0Pwv5zzmJpdHVceH2PY4Kv01GM+PHxRs5gNoQBAEAQBAON+kHFaU6Q4kufLsj4n0nU2bTzlP5HA25Wso0l4+/fA4vLOseduXpQZtwJkOSWpeEJz7KuTaWx2O90Hncj0mF4iPBM3I4Co9WkZ62xFA7FUE8joPK15SOJzziZZ7OaXUld95rK+GKGxt5G49ZsRkpK6OfUpypu0jHlljHcyUqNyBY67rAXPhcgc5jqT3YtpXsbGHpKpNRk7X4k+ls+qnaGGY2BN6tRKaKPxag3tv3gTnVcZKS3cl53O5h9mU6clN3l42sZKlLFgHNRogKAWvjSMoa1mOW1gbm3O3fNPfXtHT3LcPUjV8JjBmvToAplDA4uv2S47INm3mN5c/QncfL1ZCxuzcajMXw9Jsi5myY/EIVXNva9S27Xd3SN6//ABE7tv8ArIGOxOLpJ/ygUGzAvijVtppYsdN8h2fH0LRujnKmKaq5epTXNffTJFTiLnIDyHA743rDduSsPjzRDvSKu2XKQxyPlJBIJXstuG+xlo1LNPkUqUt6Li9HlyNrgNoJVpZqi2JGhU5lRr79OOk2J4iVTdvwd8uPyNKlgIUd/d+JWV+GvEn0GV75WB0vy8td/lOhRxKqN352RxcVgJUFG2fVu3wv74F+WbJzrjLAuMsC4ywLjLAudj9H2KsalI9zj/K3+mcraVPsz+R6DYdbOdN+K+j+x2s5R6EQBAEAQChgHm/S3EZ8U/5bJ6C597Gd/Aw3aK78zxm1am/ipd1l78zTzbOcIJ3nzEWF2BAuyuQyN6Jbo58ibR2VUdQwG/wv8ZrSxtKMmrm/T2XXnFStr75mddksbBrgW38tSTpflaYHjYJuS95eBtx2VUnFQny15Z3fF52Ojw+IooFpo5AXU2NPXKTZDdb2a+p4aazlTm5ycmehpUo0oKEdEDtamNetuRd7GpTALHdRPY9gc9/jKmRlo2gi69azZAWH21P7RmGqMMoFl4G4kkGH+k6V7HEGy/aZjVpHMf2VgLlR3W8ZN0RZnA9JcQ+IqEgHLw7DMPEMrXHpFyUjQVsPf2v8Rv8A/pTv/ikEmBqV+IOvMH07T+4CCTHVw+Ull7LW3g5T6A3t+9eSVsY9n4qoVYsfZsbqQre7fu5Sym0VdOLyOw2RVL0lZiSTffa+htrbwnbwlRzppyeZ4/aVGNKu4wVll6omTZNAQADJCzEgG16LV+rxVM/iOQ/xaD32mtjIb1GXdn5G/sur0eKh35ef9npYnnj2pWAIAgCAUaAeTY+rnq1G/E7H1Yz09KO7CK7keArz36spc2/qYJkMQtIAtALxpKvN2MsbRW9zLb8yZWU0ski1Ok5K7ZuMBtLMnU1DodEfip4A93fOficKpJzprxR28DtF02qNZ5cJfZ/kg1xUUkFm0PM/znMO+QkLCqbMd19542vBJSrTsCbX/iIv5k2kgxYWq+oC3XjdvZvf18pAKMiZiCqgDjn3nla8EEZMLS7Rajn5EA342vbuEElcNsmgV1psDfhUcfAyRdmsrLTWu9EBsqoDdq9rk207Snv1lZNrRXLRSersYRh1fN38BUTiSDuQXtI3ny+hO6uf1/BXAbLChwFe5tqDewuRu98m/IqkuZvNlUiiZMrADW7C2/ePd751tnT3ouNtPuea25S3JxqJ5PLyJ624i/nOlZnDi4rVX99xITFAbqVPzBJ95mN02/iZnjiIx0px9TJV2iW0anTP8MrGhu6SZknjd/KUIshubm4Fu4TMlZGpJpu6Vi/CvldG/Cyn0IPylZq8Wu5k05bs4y5NP1PWlN55c+gJ3LoJEAQBAMOMfKjHkrH0BMlalZOyZ849Y51zH1M7uZ5HIqBU5t74uycuRcBU/P74uRYtzP8An98XJsZKjvlXtHjz5nvlU3dlnbdRche2pPr/ALysvEyQyWhWornjpzzD+ctF20KVM3mjpNhYwsFp1CC1uy2YEkADs79SOE0cRS+KJ18DibpU5a8CcKX2p0+78hNQ6Zgo4YVLsx1vzt3wDBhaq1cwp5gE0N1Krrfdffu3wCj07G5ynxt8YBZhMRYuLXXW3v8A+/KAVw4pstzmvfhaAWUHsWA0seWp8+X85JDMHWqCxdrdrS5tzhK4eRYcYq3Kq3K5uF8AWtfyvM0cPORq1MbShxv4EHHYxqgAGljfQkn1sJu0aPR53OTi8Uq1lbJEMCpuu3vme5pZcihNTmfUxdk2RTO/M+pi7HVKda34m98XIsV6xvxN6mSMj6L2ZUzUqbc0Q+qgzgy1Z66DvFMkyCwgCAIBG2n/AFNT/pv/AJTJj2kUqdh+B87scoJFzlAJtwB0Hv3DjOxUrRp668jzGHwlWvnFZcyfgMRS+9hsZVP5bIvzPvmnLGSeiOtT2XTXabZssPtSk1UUU2RWeqRcK1d81uZ07I7yQJieIqczZWBoL4fqdinRrDOoFbDinV4pSrVHK33BnJCg+PleFiai4lZbPoP4SDjegTWvRA7ldrn9Qtb3zLHFv4ka9TZit+2/P8nJbS2dVw5tVoBeRu1j4ENrNuDhPss5dVVaLtONiECD+EfrmTcsYOmbJOD2c9Ql6bqOqsxNyoXiN413bpDS0fEvBzb3o8Dp6m0KKZWckOyjTLUJOguAoBJnKlTknax6aFWMop3NRW6R4IEqBVZhoQKVcet1ElUpPgHXprWS80W0ekSm4o4PEODvyqBzt7TaaXl1h58jF+tofy+v2MdTGVWF1wGT/q4hEPkNbyyw0uJjePpLS/vxsYmrVwO19Vo34FnqnzyfMy6wj5mKW0oLh7+VyNnqKLNil8KNH4tVaXWERhltTkl6v8FoqqNb1ajfidsg/RTYX9fKZFhYLga09pVeD9C7D0qlQkUadidT1am/m2pA15zIowp9xgdatXyzZbWw1OmR9YxKUyTbKoNZ76nUJcDcd7CYZ4uC0zNuls2rLOeXr9Do8V0fwGH0q49g1hcBLbxfcL85h/Wy5G1/iofyZEKbLGn12v5I9v8AJH6yXJE/4qH8n6Fho7NbT6/WHjScj/LCxj5Ih7Kjwky4bBwjarj1t+ak6+pJl1jVy9TDLZL4S9P7NTj8ElFsvWBwdQyFSpHr7tJtU6iqK6OfXw8qMt2RFZV4EnyH85kMDZ7/ALC/5ah/0qf+RZw6nbfiz11H/wA4+CJ0oZRAEAQDlvpB6SDA4ViAGqP2EB3AsDq3cACbSVzIavkzwvDVqj2DPZQSRot2c31Atdm1tfXSwktt5sKKirLQ7jYXR/FFc9escPSPNFFdr8FW3Zv3667hIJO42PslKKEInUUzqdft6p/E7nUX8b98AidMMB9bwVXCUVVQ+S19B2aiVNSL2PZ36wCz/i0bCBKnYRctcXvmsgC2J19obxAIO1Omy08auArYfrUqLTs+hs1QkWZTw3a79d0lNrNFXFSVnoRW2BgcaXOBxCZ0JV6Wb2WBIseK6gzbp4yS7WZy8RsqEs6bs+XD+jU5MTs5yChAbfmF0bkQwm7GcKqyZyJwrYV9ZZehjPSTE2IzjXjlFx4S/RoxPFzI77Srt7VY+tj6gXk7qRTppvVmOpULWzPe3Nm91hFg531fqYmRe4/xEn4SUQ5L2zGUG4L75JS64FtbEUaJPWVVJBsUQCo172twUH+Kac8ZBZLM6tHZVaWc8l6kSv0mVQwp0VOUaNVsxva+iKAo4b7zVniqktMvA6tLZtGGufj+DW43atesESpUZhcEqLBOyL+wthvtwmu3fU3oxUVaKsW0qbdan2ZbKC2UiwI0Gt+G+CT0bbGwWagjFs/YdnJY3D2sMoH3QQPLnJSK3OKTZjlipZQRbmd//iQXLqOzblgX9kjcN+gMA6bYVEXyknd68DBBqalMYTFNTUXU62PLePDsmZ8PFSlutv5Glj6jpUukSTaa15Gy6R7PCN1iD7NwpRtNcy3sbcRa028LOV3CXA5W06dPdjWhx/6eybKW1GkOVNB/hE5s+0zvUlaEV3IlSpkEAQCytUCqWO4C8A85TqqgqjF1cPWNSpnOmUCwCqCrMbMAALi2g53lgVw9Ciin6imHFXg2QlR4sov5XEAv2RXweEJapUarWJubZ3VTxC5ybesndbKOcUbCv0hSobjD4hvQekbvNjf7iOdrH/49YDwBjd7xvdxT+m6Y9sOn7yH5RujfRosTslMRjqeLStTIVkJW9mATlzkNNEqSZy1fYeIw1DFMQ9N6j0iGU2OlR3JDKfnxgsbbC9MsThwyV1XEUUw1FirAZ2dlpBrsdNS5O7zhZO6IcVJWeaNnSGzcWzBHahUUJmRjZA1RQyqGIIub2sDvm1Txk45PM5dfZNGd3DJ+hr9p7M6i4am4ANs+YFSbA6ELbcQZv0q0amj+RwsThJ0O1F253ujVFl5iZrmpuy5FC6/iEgbsuRmwajODmNgcx3bl7R4d0x1nam33GxhY71aMWuJwtybE/eb4DX4TintS1m0Oo1a2/wDMB8oJN3hahpsj9U2VabBnym2Z2B1a1tLW3wDGu0WapUY2B6oAW4WLN8/dAOy290pq0EbDhFYVBcMSbpdQDYcd0XK2OWx+0WDhka2ZFJtbfrpBYwPtJybg2va9uJAteAdZ0dr5yt99j8jBBg6YUwmJpOBbMAD3/dmSjLdqRfea+Lp9JQnHu/v7EzE49qlGnQKj7M776nfYW851lR3ZufM8lPFudGNFrTj78T2jDCyqOQHwnEerPZx0RlkFhAEAibVwIxFF6RJAdStxvHIjvBsYB47tw4nCV/q1Sp1jAAhgb3BGhOYXB0kguwtTEBldlqMqm9u2R8Lc5IN1R2/STTqWTwAv8ouRaxtMVtBKadY17acLnXdcQCKnSHDn+0t4qR8oJLaO2w1SyvQanf2hVGcacUPfAJdSjRqb1RvT4iTdlXFGEYNV/q6j0+4Ndf0tG9zI3eRExuzhUDCotKpmADHWm5AII7Q04CMh1jT4zo/SZixzpmqUnN1Dr9luAK/OLE73M32M2i9qhw7KxsvZOobUb18C0jNE5NWZzxxVGobVqTYap2dVBakSRxU6prfdcTbpYyccpZr1ORidj0amdPqv08vwWnAMRdCHU7mRgwPzG8bxOhTxFOejOBX2fiKHajlzWhsOj+x89dVq2KsHBQsAzA02FrDtcZixcv2nbu+qNnZlNrEwvZa8c9HwOqo9EMFTtkwtLfxQMePFrzi5nrCfhtnoijIir4KB8IBlqYfMCCLgixB1BB3giSQeDdNthHAYqqlj1b9ukeGX8F+anTwtzlkWuTenKZXpnmskk5fPAAeAdd0drEWIgGT6QKzFaLd7DzFiPnAJ+EXOyfmK+8id6/Vv3HgErVd3vt6nuCjSefPfIrBIgCAIB4108xFGniKlWhUepiRUs6PTfIqhbAU2C20svPfJQNHT6WYwb6Ib9Y/0wC49LMSd+GB82+awCNjukeIqizUNL3sGOvjpANZia9WtdDTKKRoQSbMCCCba20tpzPKAal9n1ATZC3fr46X17oBuNl4hqIIZarG+8DSwFhbUH3SQbjA7Sq1GyU1xBa17AMdOe/dqJDdi8IOWn4NxnroLszju6tj8hMTqPhFmeOGXGcV8yGNsVV9p8390y/6jKdLU/h6maOEo8aqMLbb1OZQb68juA5dxk9NPjEyf4+g/9q9PySjjahORqbX/AAnXeL7j3ay0K+98JhrYCNNX6Re/Mg1a6q3ZzUm1vlBB4cOI3zIpJ6ZGpOjOKu81zWa9DZ9GsVUbEUx2WHauygqQMjakbt9t1t82JYibpuDd0c3/AB9CNaNaCs1y0fA7ilig18rE5Wym3BhvHjrNU3CVRxbAe0fP/eCSSm07DtLfw3+klvII1fSnYeH2pQ6p2NNg2ZHy9pDax0PAg2Ivy5SUTkc9056EVcUaZo1aVlVR2swvlULfQHfa8kXOPb6M8dwagf7xh8Uki6MZ+jbaH4aJ/vR8xAujf7I6FYynbOKY/vAfhFhdG1230BxOMREFSjTCm5Y5mO61goA+MWFzZYPoRXRkOemVUqd7XIBHd3To/rYbm7noeaexq3TdJdWvf1PQxOYemKwBAEAQCkArAEAQBAKEwDV7c2yuGUfeqNfIl9/Mk8FHE+W8yLloxvm8l79TisZtWpZ3Ldoi7HnyA5KOXnvJJskJSuc7itpumUX3qCeZza7+EkqQsDj1DGmy3VzbU7uRtbvgErD0Eo0gWUFiTcneQLG3mco/imGtPdjlq8jYwtJVKlnos2VxFf7PPYZ1cMTzsQST43MyQioqyMdSbnJyZtMWmQpVzZL9kPuyMdab37mA8mN5MldEU5OMrrPu59x3+zsb9cwa1DZC69q+gDKbN5XB9RMcXvImvT3JuPuzOZ2e6BqiKRm6xiRmBJPFgBw0ksws2KGQDWdJatT6uwosVdiqBhe63NyR5AyYu4tmT9m1i9JHO9kUnxKi/vvLEMt23tIUUUZ7HeAdx93cdZKJSIlTbNqdRqf2rIhZUFruQLlRYb/AcDJDRo6fSzHv7Gza3mH+aCBuoynpDtThs5h4kf7QLI3o2piDlUaEBM4ADAEgF1BFt2vOAjuKR0GltBKli+AIAgCAIAgCAIAgCAafbW2kohlBDVbaLe1idxc/dHv5AzFUrRp6mejh51c+HM8zDuhLVHNViLZme533tc8NTpMUcVSXM26uFrVZXskuSy+xB2ltRmXLlAHjeZViaT4mF4DEL4foaKviLy6qQfEpLCV1rB+RsNg0UZszug8WA+MvdPQwyhKPaTRd0i2mr1MtJgUQBQRuJGrEHjqQP4ZrTadVJ6I6mGoyjhJzSu5ZLw0Khq9VStJFVCtsz3777uEx1cS1Lqsth8DTUP3ln3M3VSrSw9EVXZWfJoXe9zbUITuGnATXnVnN5sz0cKt7dgjpfo627Tx6YiiUBVGVhf7wYEXtw7SE+Ym3hpdXdNTamFdLdm+Pv7mbav0c4apW+sU8wqAhgCzZbjUW5bu+bVzlGHEJXoGzgjx1U+BiyIsRNo7Q7KsTkKOGzbwNCN38UhKwSKdGtuYerTSmtZDUAAKk2fMN9lO/yklWb/GoWpgKRexsSLgG5gGGlTYJ2ghYWJsotwvw8YV8rh9xk6oDeV/Sv8pbIrmYKmNw6mzYikCSABmpg3OgHjJuibMnVdmVagAu6jNc20zAACx7uMqyUmdIo0lS5WAIAgCAIAgCAIAgGt2ztAUQouAzmwPL/fUDxPdIvwJS48jwmrtOs5Yi5uxJtcnfxO8nvM5Mopyu2eyhTgoq/JEOriKh3lvfJUYmZRjwMBeWsWsX0ULGw/8AEN2Kyairs7DY+x1w6nEPSqMFF8xXsj1t6zIqFRq+hxcRtKMn0aZzdCzu1WpYAsWsd2pv6TBKXBHWfVioxLcd0ksnV0gN1ix3W3WA+ZhRzuTTwl3vTNA2Zhma5sLAk+gEtfM3FZXseu/Q1soUjWqXN6lKgbHvNQ3HdoPQzowpqOnI8XjcZKvJ738nbw0SPUJkNEtdAwsQCOR3QDnttdEaOIUqCUvvAJyn36eUm4OPw/0eDD1BUSixZSbMHzDxsTFwbpNiYk/2ZHiyj5wDOnRuud5UfxfyEXBmHRNm0aon6SfmIuC3D9AMMrBrLcG4K01BB58YuDpcBhOpXLmZu9jc+A7pAJMAQBAEAQBAEAQBAEA8s+l3aNShXwxRrA06lxwPaXeDpwE1605RaaO1szD0a9Ocaizurc+J5cMwOZWIPjYzBvp9pHUlhKkX+3L5P39vmTqO3cSm8q4/Oob375Xo6b9/8MDjVj2o+V19L/RGcdKR9/C0T4XX5mR0C4Mo68YvNyXl97HcbK2DTK061RVpNVpioouQqX1AZvxW9LzboUFDrPU5eMxc5ydNPqp28ffI0vSvalSnRZeuc9ZdBcmzKDod/IcorVJRurZW17y2zMPGrWj3O7Xcv7scHUoVmXMoJUHXfbw5TBTo7ybO7jdoxw9WNNa6t9z4G+obLSmgduV7n3WE05SbdjYdaUnZEWvhajgsKbkDVUVSzEncWABsJlow3pJIxYnERo0pO+dn58kes/RLTYUqjPTZGIprYqVJFMMM1j3sfSdZnjT0CQBAEAQBAEAQBAEAQBAEAQBAEAQBAEAQDhfpV2HiMVRQ4dQ2S+dNMxF1IZSeVjpfjMVVSayN/Z9SlCbc3Z8HwTz198DybonisNSrk4xC9FqbLa2bKxK2a2/QBhprrumKLpt5o6FWOLhTspPud7rz/LOv/wDS2zsXrg8VlJ+7mzW8Uezy3QQehiW1MVSyqRT+Vv6POlrg8deU1tya4HbjicPOW6pK/LT0diWdoVLW6x7D8x4d146SfMl4LDt5wXkYGzVnVblj43lJzerM9KnSpJ7iSXcd3s/BClhVR2AU2fTeS1MgKe/MSfKdKkrRSPF4yo6lecu9/wBF2z8A2IVCoyqFF6hHdqKYO87+1u8d00Y4Zym28lc6csbGjTSecmll+fxr4HY7C2ILZaYyoD2m4k954tN+MFBWicerVnVlvTZ2OFw601yqLD3nvJ4yTGZoAgCAIAgCAIAgCAIAgCAIAgCAIAgCAIBHxuFFVcpJHh3QDgtp/RpQZ2qCmSXJLZXZbk7zkva/hKyhGWqNmhi61D/zl8uHkchtX6O2B+ze3JaoIP6gPlMLoSXZfmdGntOlLKrC3fH8HPYrojjE/si3ehDe4G8q1UWsTMpYWfYq28V/xFuzsDUo1A9TB1Klr9lqb2JItfdvmODcZZxZuYiMK0LQqxT53X5LtjVKOHqua96XYuFKnMSToAtr275jnTnPREVK1OlTUekTfijdYfaGamtNCGNVbKLgsKjG1rb7KNfITprRHl5tOTa5np2xdjlwt9EUAX4tYW09N8GM6qlTCgKosBuEgkvgCAIAgCAIAgCAIAgCAIAgCAIAgCAIAgCAIAgFlSmG0YAjvF4BBrbGot90r+6be7dFwQ6nR4fdqHzF5NwafbHQKliiDWVHK6Bu0rAcrjW0XBk2D0Aw2GfrAguNBqzH1Y6eUXB2CrbQSAVgCAIAgCAIAgCAIAgCAIAgCAIAgCAIAgCAIAgCAIAgCAIAgCAIAgCAIAgCAIAgCAIAgCAIAgCAIAgCAIAgCAIAgCAIAgC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Titre 1"/>
          <p:cNvSpPr txBox="1">
            <a:spLocks/>
          </p:cNvSpPr>
          <p:nvPr/>
        </p:nvSpPr>
        <p:spPr>
          <a:xfrm>
            <a:off x="827584" y="260648"/>
            <a:ext cx="8064896" cy="1052637"/>
          </a:xfrm>
          <a:prstGeom prst="rect">
            <a:avLst/>
          </a:prstGeom>
          <a:solidFill>
            <a:schemeClr val="bg1">
              <a:lumMod val="75000"/>
              <a:lumOff val="25000"/>
              <a:alpha val="58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smtClean="0">
                <a:ln>
                  <a:noFill/>
                </a:ln>
                <a:solidFill>
                  <a:schemeClr val="accent5">
                    <a:lumMod val="60000"/>
                    <a:lumOff val="40000"/>
                  </a:schemeClr>
                </a:solidFill>
                <a:effectLst/>
                <a:uLnTx/>
                <a:uFillTx/>
                <a:latin typeface="+mj-lt"/>
                <a:ea typeface="+mj-ea"/>
                <a:cs typeface="+mj-cs"/>
              </a:rPr>
              <a:t>Locomotion, transport</a:t>
            </a:r>
            <a:endParaRPr kumimoji="0" lang="fr-FR" sz="4400" b="0" i="0" u="none" strike="noStrike" kern="1200" cap="none" spc="0" normalizeH="0" baseline="0" noProof="0" dirty="0">
              <a:ln>
                <a:noFill/>
              </a:ln>
              <a:solidFill>
                <a:schemeClr val="accent5">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upload.wikimedia.org/wikipedia/commons/4/45/Nocturlabe_Vienne_IMG_8668.jpg"/>
          <p:cNvSpPr>
            <a:spLocks noChangeAspect="1" noChangeArrowheads="1"/>
          </p:cNvSpPr>
          <p:nvPr/>
        </p:nvSpPr>
        <p:spPr bwMode="auto">
          <a:xfrm>
            <a:off x="155575" y="-3589338"/>
            <a:ext cx="4981575" cy="74771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s://upload.wikimedia.org/wikipedia/commons/4/45/Nocturlabe_Vienne_IMG_8668.jpg"/>
          <p:cNvSpPr>
            <a:spLocks noChangeAspect="1" noChangeArrowheads="1"/>
          </p:cNvSpPr>
          <p:nvPr/>
        </p:nvSpPr>
        <p:spPr bwMode="auto">
          <a:xfrm>
            <a:off x="155575" y="-3589338"/>
            <a:ext cx="4981575" cy="74771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cstate="print"/>
          <a:srcRect l="33780" t="8920" r="33618" b="6241"/>
          <a:stretch>
            <a:fillRect/>
          </a:stretch>
        </p:blipFill>
        <p:spPr bwMode="auto">
          <a:xfrm>
            <a:off x="3744417" y="980728"/>
            <a:ext cx="4571999" cy="5644359"/>
          </a:xfrm>
          <a:prstGeom prst="rect">
            <a:avLst/>
          </a:prstGeom>
          <a:noFill/>
          <a:ln w="9525">
            <a:noFill/>
            <a:miter lim="800000"/>
            <a:headEnd/>
            <a:tailEnd/>
          </a:ln>
        </p:spPr>
      </p:pic>
      <p:sp>
        <p:nvSpPr>
          <p:cNvPr id="8" name="Titre 1"/>
          <p:cNvSpPr txBox="1">
            <a:spLocks/>
          </p:cNvSpPr>
          <p:nvPr/>
        </p:nvSpPr>
        <p:spPr>
          <a:xfrm>
            <a:off x="683568" y="188640"/>
            <a:ext cx="8064896" cy="1052637"/>
          </a:xfrm>
          <a:prstGeom prst="rect">
            <a:avLst/>
          </a:prstGeom>
          <a:solidFill>
            <a:schemeClr val="bg1">
              <a:lumMod val="75000"/>
              <a:lumOff val="2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smtClean="0">
                <a:ln>
                  <a:noFill/>
                </a:ln>
                <a:solidFill>
                  <a:schemeClr val="accent5">
                    <a:lumMod val="60000"/>
                    <a:lumOff val="40000"/>
                  </a:schemeClr>
                </a:solidFill>
                <a:effectLst/>
                <a:uLnTx/>
                <a:uFillTx/>
                <a:latin typeface="+mj-lt"/>
                <a:ea typeface="+mj-ea"/>
                <a:cs typeface="+mj-cs"/>
              </a:rPr>
              <a:t>Cartes et instruments</a:t>
            </a:r>
            <a:endParaRPr kumimoji="0" lang="fr-FR" sz="4400" b="0" i="0" u="none" strike="noStrike" kern="1200" cap="none" spc="0" normalizeH="0" baseline="0" noProof="0" dirty="0">
              <a:ln>
                <a:noFill/>
              </a:ln>
              <a:solidFill>
                <a:schemeClr val="accent5">
                  <a:lumMod val="60000"/>
                  <a:lumOff val="40000"/>
                </a:schemeClr>
              </a:solidFill>
              <a:effectLst/>
              <a:uLnTx/>
              <a:uFillTx/>
              <a:latin typeface="+mj-lt"/>
              <a:ea typeface="+mj-ea"/>
              <a:cs typeface="+mj-cs"/>
            </a:endParaRPr>
          </a:p>
        </p:txBody>
      </p:sp>
      <p:sp>
        <p:nvSpPr>
          <p:cNvPr id="3" name="Espace réservé du contenu 2"/>
          <p:cNvSpPr>
            <a:spLocks noGrp="1"/>
          </p:cNvSpPr>
          <p:nvPr>
            <p:ph idx="4294967295"/>
          </p:nvPr>
        </p:nvSpPr>
        <p:spPr>
          <a:xfrm>
            <a:off x="684212" y="1700808"/>
            <a:ext cx="3887788" cy="4321175"/>
          </a:xfrm>
          <a:solidFill>
            <a:schemeClr val="accent6">
              <a:lumMod val="75000"/>
              <a:alpha val="34000"/>
            </a:schemeClr>
          </a:solidFill>
          <a:scene3d>
            <a:camera prst="orthographicFront"/>
            <a:lightRig rig="threePt" dir="t"/>
          </a:scene3d>
          <a:sp3d>
            <a:bevelT/>
          </a:sp3d>
        </p:spPr>
        <p:txBody>
          <a:bodyPr>
            <a:normAutofit/>
          </a:bodyPr>
          <a:lstStyle/>
          <a:p>
            <a:pPr algn="ctr">
              <a:buNone/>
            </a:pPr>
            <a:r>
              <a:rPr lang="fr-FR" sz="2800" smtClean="0"/>
              <a:t>Les astres (soleil, étoiles)</a:t>
            </a:r>
            <a:endParaRPr lang="fr-FR" sz="2800" dirty="0" smtClean="0"/>
          </a:p>
          <a:p>
            <a:pPr algn="ctr">
              <a:buNone/>
            </a:pPr>
            <a:r>
              <a:rPr lang="fr-FR" sz="2800" dirty="0" smtClean="0"/>
              <a:t>La boussole</a:t>
            </a:r>
          </a:p>
          <a:p>
            <a:pPr algn="ctr">
              <a:buNone/>
            </a:pPr>
            <a:r>
              <a:rPr lang="fr-FR" sz="2800" dirty="0" smtClean="0"/>
              <a:t>L’astrolabe</a:t>
            </a:r>
          </a:p>
          <a:p>
            <a:pPr algn="ctr">
              <a:buNone/>
            </a:pPr>
            <a:r>
              <a:rPr lang="fr-FR" sz="2800" dirty="0" smtClean="0"/>
              <a:t>Le sextant</a:t>
            </a:r>
          </a:p>
          <a:p>
            <a:pPr algn="ctr">
              <a:buNone/>
            </a:pPr>
            <a:r>
              <a:rPr lang="fr-FR" sz="2800" smtClean="0"/>
              <a:t>Le compas</a:t>
            </a:r>
          </a:p>
          <a:p>
            <a:pPr algn="ctr">
              <a:buNone/>
            </a:pPr>
            <a:r>
              <a:rPr lang="fr-FR" sz="2800" smtClean="0"/>
              <a:t>Les premières cartes</a:t>
            </a:r>
            <a:endParaRPr lang="fr-FR" sz="2800" dirty="0" smtClean="0"/>
          </a:p>
          <a:p>
            <a:pPr algn="ctr">
              <a:buNone/>
            </a:pPr>
            <a:r>
              <a:rPr lang="fr-FR" sz="2800" dirty="0" smtClean="0"/>
              <a:t>Le sonar et le radar</a:t>
            </a:r>
          </a:p>
          <a:p>
            <a:pPr algn="ctr">
              <a:buNone/>
            </a:pPr>
            <a:r>
              <a:rPr lang="fr-FR" sz="2800" dirty="0" smtClean="0"/>
              <a:t>Le GPS</a:t>
            </a:r>
            <a:endParaRPr lang="fr-FR"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fficher l'image d'origine"/>
          <p:cNvSpPr>
            <a:spLocks noChangeAspect="1" noChangeArrowheads="1"/>
          </p:cNvSpPr>
          <p:nvPr/>
        </p:nvSpPr>
        <p:spPr bwMode="auto">
          <a:xfrm>
            <a:off x="155575" y="-1622425"/>
            <a:ext cx="4514850" cy="33813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9461" name="Picture 5" descr="Afficher l'image d'origine"/>
          <p:cNvPicPr>
            <a:picLocks noChangeAspect="1" noChangeArrowheads="1"/>
          </p:cNvPicPr>
          <p:nvPr/>
        </p:nvPicPr>
        <p:blipFill>
          <a:blip r:embed="rId2" cstate="print"/>
          <a:srcRect/>
          <a:stretch>
            <a:fillRect/>
          </a:stretch>
        </p:blipFill>
        <p:spPr bwMode="auto">
          <a:xfrm>
            <a:off x="179512" y="136772"/>
            <a:ext cx="7372350" cy="3724276"/>
          </a:xfrm>
          <a:prstGeom prst="rect">
            <a:avLst/>
          </a:prstGeom>
          <a:noFill/>
        </p:spPr>
      </p:pic>
      <p:pic>
        <p:nvPicPr>
          <p:cNvPr id="19459" name="Picture 3"/>
          <p:cNvPicPr>
            <a:picLocks noChangeAspect="1" noChangeArrowheads="1"/>
          </p:cNvPicPr>
          <p:nvPr/>
        </p:nvPicPr>
        <p:blipFill>
          <a:blip r:embed="rId3" cstate="print"/>
          <a:srcRect l="34252" t="29920" r="34091" b="27241"/>
          <a:stretch>
            <a:fillRect/>
          </a:stretch>
        </p:blipFill>
        <p:spPr bwMode="auto">
          <a:xfrm>
            <a:off x="4211960" y="3068960"/>
            <a:ext cx="4824536" cy="3672408"/>
          </a:xfrm>
          <a:prstGeom prst="rect">
            <a:avLst/>
          </a:prstGeom>
          <a:noFill/>
          <a:ln w="9525">
            <a:noFill/>
            <a:miter lim="800000"/>
            <a:headEnd/>
            <a:tailEnd/>
          </a:ln>
        </p:spPr>
      </p:pic>
      <p:sp>
        <p:nvSpPr>
          <p:cNvPr id="5" name="Titre 1"/>
          <p:cNvSpPr txBox="1">
            <a:spLocks/>
          </p:cNvSpPr>
          <p:nvPr/>
        </p:nvSpPr>
        <p:spPr>
          <a:xfrm>
            <a:off x="899592" y="4293096"/>
            <a:ext cx="4176464" cy="1988741"/>
          </a:xfrm>
          <a:prstGeom prst="rect">
            <a:avLst/>
          </a:prstGeom>
          <a:solidFill>
            <a:schemeClr val="bg1">
              <a:lumMod val="75000"/>
              <a:lumOff val="25000"/>
              <a:alpha val="60000"/>
            </a:schemeClr>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smtClean="0">
                <a:ln>
                  <a:noFill/>
                </a:ln>
                <a:solidFill>
                  <a:schemeClr val="accent5">
                    <a:lumMod val="60000"/>
                    <a:lumOff val="40000"/>
                  </a:schemeClr>
                </a:solidFill>
                <a:effectLst/>
                <a:uLnTx/>
                <a:uFillTx/>
                <a:latin typeface="+mj-lt"/>
                <a:ea typeface="+mj-ea"/>
                <a:cs typeface="+mj-cs"/>
              </a:rPr>
              <a:t>Romans, récits, carnets de voyage</a:t>
            </a:r>
            <a:endParaRPr kumimoji="0" lang="fr-FR" sz="4400" b="0" i="0" u="none" strike="noStrike" kern="1200" cap="none" spc="0" normalizeH="0" baseline="0" noProof="0" dirty="0">
              <a:ln>
                <a:noFill/>
              </a:ln>
              <a:solidFill>
                <a:schemeClr val="accent5">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936104"/>
          </a:xfrm>
        </p:spPr>
        <p:txBody>
          <a:bodyPr/>
          <a:lstStyle/>
          <a:p>
            <a:r>
              <a:rPr lang="fr-FR" smtClean="0"/>
              <a:t>Rédaction</a:t>
            </a:r>
            <a:endParaRPr lang="fr-FR"/>
          </a:p>
        </p:txBody>
      </p:sp>
      <p:sp>
        <p:nvSpPr>
          <p:cNvPr id="3" name="Espace réservé du contenu 2"/>
          <p:cNvSpPr>
            <a:spLocks noGrp="1"/>
          </p:cNvSpPr>
          <p:nvPr>
            <p:ph idx="1"/>
          </p:nvPr>
        </p:nvSpPr>
        <p:spPr>
          <a:xfrm>
            <a:off x="179512" y="980728"/>
            <a:ext cx="8640960" cy="5616624"/>
          </a:xfrm>
        </p:spPr>
        <p:txBody>
          <a:bodyPr>
            <a:normAutofit fontScale="77500" lnSpcReduction="20000"/>
          </a:bodyPr>
          <a:lstStyle/>
          <a:p>
            <a:r>
              <a:rPr lang="fr-FR" smtClean="0"/>
              <a:t>Le </a:t>
            </a:r>
            <a:r>
              <a:rPr lang="fr-FR" smtClean="0">
                <a:solidFill>
                  <a:srgbClr val="FF0000"/>
                </a:solidFill>
              </a:rPr>
              <a:t>synopsis</a:t>
            </a:r>
            <a:r>
              <a:rPr lang="fr-FR" smtClean="0"/>
              <a:t> est le récit bref de votre film. Il doit montrer l’intention, le ton du récit, sans trop le dévoiler. Il fait un </a:t>
            </a:r>
            <a:r>
              <a:rPr lang="fr-FR" smtClean="0">
                <a:solidFill>
                  <a:srgbClr val="FF0000"/>
                </a:solidFill>
              </a:rPr>
              <a:t>paragraphe</a:t>
            </a:r>
            <a:r>
              <a:rPr lang="fr-FR" smtClean="0"/>
              <a:t> (6 ou 7 lignes) . </a:t>
            </a:r>
          </a:p>
          <a:p>
            <a:pPr lvl="1"/>
            <a:r>
              <a:rPr lang="fr-FR" smtClean="0"/>
              <a:t>Exemple : </a:t>
            </a:r>
            <a:r>
              <a:rPr lang="fr-FR" smtClean="0">
                <a:solidFill>
                  <a:schemeClr val="accent3">
                    <a:lumMod val="60000"/>
                    <a:lumOff val="40000"/>
                  </a:schemeClr>
                </a:solidFill>
              </a:rPr>
              <a:t>Mon film parlera des cartes de navigation des origines et d’aujourd’hui. Quels sont les systèmes de représentation ? Quels sont les pays représentés ? Comment ces cartes ont-elles été réalisées ? Que montrent-elles? Où sont aujourd’hui les premières cartes dessinées ? Je vais raconter </a:t>
            </a:r>
            <a:r>
              <a:rPr lang="fr-FR" smtClean="0">
                <a:solidFill>
                  <a:srgbClr val="FFFF00"/>
                </a:solidFill>
              </a:rPr>
              <a:t>la journée de travail imaginaire </a:t>
            </a:r>
            <a:r>
              <a:rPr lang="fr-FR" smtClean="0">
                <a:solidFill>
                  <a:schemeClr val="accent3">
                    <a:lumMod val="60000"/>
                    <a:lumOff val="40000"/>
                  </a:schemeClr>
                </a:solidFill>
              </a:rPr>
              <a:t>d’un cartographe de la Renaissance et celle d’un cartographe actuel.</a:t>
            </a:r>
          </a:p>
          <a:p>
            <a:r>
              <a:rPr lang="fr-FR" smtClean="0"/>
              <a:t>Le </a:t>
            </a:r>
            <a:r>
              <a:rPr lang="fr-FR" smtClean="0">
                <a:solidFill>
                  <a:srgbClr val="FF0000"/>
                </a:solidFill>
              </a:rPr>
              <a:t>pitch</a:t>
            </a:r>
            <a:r>
              <a:rPr lang="fr-FR" smtClean="0"/>
              <a:t> qui doit donner envie de voir le film. Il doit être simple, dynamique, et éveiller la curiosité. C’est une simple </a:t>
            </a:r>
            <a:r>
              <a:rPr lang="fr-FR" smtClean="0">
                <a:solidFill>
                  <a:srgbClr val="FF0000"/>
                </a:solidFill>
              </a:rPr>
              <a:t>phrase</a:t>
            </a:r>
            <a:r>
              <a:rPr lang="fr-FR" smtClean="0"/>
              <a:t>.</a:t>
            </a:r>
          </a:p>
          <a:p>
            <a:pPr lvl="1"/>
            <a:r>
              <a:rPr lang="fr-FR" smtClean="0"/>
              <a:t>Exemples : </a:t>
            </a:r>
          </a:p>
          <a:p>
            <a:pPr lvl="2"/>
            <a:r>
              <a:rPr lang="fr-FR" smtClean="0">
                <a:solidFill>
                  <a:schemeClr val="accent3">
                    <a:lumMod val="75000"/>
                  </a:schemeClr>
                </a:solidFill>
              </a:rPr>
              <a:t>Vous allez découvrir avec [</a:t>
            </a:r>
            <a:r>
              <a:rPr lang="fr-FR" smtClean="0">
                <a:solidFill>
                  <a:srgbClr val="FFFF00"/>
                </a:solidFill>
              </a:rPr>
              <a:t>mon personnage</a:t>
            </a:r>
            <a:r>
              <a:rPr lang="fr-FR" smtClean="0">
                <a:solidFill>
                  <a:schemeClr val="accent3">
                    <a:lumMod val="75000"/>
                  </a:schemeClr>
                </a:solidFill>
              </a:rPr>
              <a:t>] les exploits du plus grand explorateur de tous les temps, [</a:t>
            </a:r>
            <a:r>
              <a:rPr lang="fr-FR" smtClean="0">
                <a:solidFill>
                  <a:srgbClr val="FFFF00"/>
                </a:solidFill>
              </a:rPr>
              <a:t>nom de l’explorateur</a:t>
            </a:r>
            <a:r>
              <a:rPr lang="fr-FR" smtClean="0">
                <a:solidFill>
                  <a:schemeClr val="accent3">
                    <a:lumMod val="75000"/>
                  </a:schemeClr>
                </a:solidFill>
              </a:rPr>
              <a:t>].</a:t>
            </a:r>
          </a:p>
          <a:p>
            <a:pPr lvl="2"/>
            <a:r>
              <a:rPr lang="fr-FR" smtClean="0">
                <a:solidFill>
                  <a:schemeClr val="accent3">
                    <a:lumMod val="75000"/>
                  </a:schemeClr>
                </a:solidFill>
              </a:rPr>
              <a:t>Nous traverserons virtuellement tous les continents à l’aide de [</a:t>
            </a:r>
            <a:r>
              <a:rPr lang="fr-FR" smtClean="0">
                <a:solidFill>
                  <a:srgbClr val="FFFF00"/>
                </a:solidFill>
              </a:rPr>
              <a:t>moyen de locomotion</a:t>
            </a:r>
            <a:r>
              <a:rPr lang="fr-FR" smtClean="0">
                <a:solidFill>
                  <a:schemeClr val="accent3">
                    <a:lumMod val="75000"/>
                  </a:schemeClr>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07504" y="44624"/>
          <a:ext cx="8928990" cy="504056"/>
        </p:xfrm>
        <a:graphic>
          <a:graphicData uri="http://schemas.openxmlformats.org/drawingml/2006/table">
            <a:tbl>
              <a:tblPr>
                <a:tableStyleId>{5C22544A-7EE6-4342-B048-85BDC9FD1C3A}</a:tableStyleId>
              </a:tblPr>
              <a:tblGrid>
                <a:gridCol w="1785798"/>
                <a:gridCol w="1785798"/>
                <a:gridCol w="1785798"/>
                <a:gridCol w="1785798"/>
                <a:gridCol w="1785798"/>
              </a:tblGrid>
              <a:tr h="504056">
                <a:tc>
                  <a:txBody>
                    <a:bodyPr/>
                    <a:lstStyle/>
                    <a:p>
                      <a:r>
                        <a:rPr lang="fr-FR" sz="1200" smtClean="0"/>
                        <a:t>Réalisateur</a:t>
                      </a:r>
                      <a:endParaRPr lang="fr-FR"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sz="1200" smtClean="0"/>
                        <a:t>Caméra :</a:t>
                      </a:r>
                      <a:endParaRPr lang="fr-FR"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sz="1200" smtClean="0"/>
                        <a:t>Son:</a:t>
                      </a:r>
                      <a:endParaRPr lang="fr-FR"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sz="1200" smtClean="0"/>
                        <a:t>Script:</a:t>
                      </a:r>
                      <a:endParaRPr lang="fr-FR"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sz="1200" smtClean="0"/>
                        <a:t>Acteurs:</a:t>
                      </a:r>
                      <a:endParaRPr lang="fr-FR"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8" name="Tableau 7"/>
          <p:cNvGraphicFramePr>
            <a:graphicFrameLocks noGrp="1"/>
          </p:cNvGraphicFramePr>
          <p:nvPr/>
        </p:nvGraphicFramePr>
        <p:xfrm>
          <a:off x="107504" y="3717031"/>
          <a:ext cx="8928993" cy="3024337"/>
        </p:xfrm>
        <a:graphic>
          <a:graphicData uri="http://schemas.openxmlformats.org/drawingml/2006/table">
            <a:tbl>
              <a:tblPr>
                <a:tableStyleId>{073A0DAA-6AF3-43AB-8588-CEC1D06C72B9}</a:tableStyleId>
              </a:tblPr>
              <a:tblGrid>
                <a:gridCol w="2976331"/>
                <a:gridCol w="2976331"/>
                <a:gridCol w="2976331"/>
              </a:tblGrid>
              <a:tr h="301697">
                <a:tc>
                  <a:txBody>
                    <a:bodyPr/>
                    <a:lstStyle/>
                    <a:p>
                      <a:r>
                        <a:rPr lang="fr-FR" sz="1050" b="1" smtClean="0">
                          <a:latin typeface="Comic Sans MS" pitchFamily="66" charset="0"/>
                        </a:rPr>
                        <a:t>Titre :</a:t>
                      </a:r>
                      <a:endParaRPr lang="fr-FR" sz="1050" b="1">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smtClean="0">
                          <a:latin typeface="Comic Sans MS" pitchFamily="66" charset="0"/>
                        </a:rPr>
                        <a:t>Dialogues</a:t>
                      </a:r>
                      <a:r>
                        <a:rPr lang="fr-FR" sz="1050" b="0" smtClean="0">
                          <a:latin typeface="Comic Sans MS" pitchFamily="66" charset="0"/>
                        </a:rPr>
                        <a:t> / voix</a:t>
                      </a:r>
                      <a:r>
                        <a:rPr lang="fr-FR" sz="1050" smtClean="0">
                          <a:latin typeface="Comic Sans MS" pitchFamily="66" charset="0"/>
                        </a:rPr>
                        <a:t> off/son et musique</a:t>
                      </a:r>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smtClean="0">
                          <a:latin typeface="Comic Sans MS" pitchFamily="66" charset="0"/>
                        </a:rPr>
                        <a:t>Croquis</a:t>
                      </a:r>
                      <a:r>
                        <a:rPr lang="fr-FR" sz="1050" smtClean="0">
                          <a:latin typeface="Comic Sans MS" pitchFamily="66" charset="0"/>
                        </a:rPr>
                        <a:t> du plan</a:t>
                      </a:r>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r>
                        <a:rPr lang="fr-FR" sz="800" b="1" smtClean="0">
                          <a:latin typeface="Comic Sans MS" pitchFamily="66" charset="0"/>
                        </a:rPr>
                        <a:t>Séquence</a:t>
                      </a:r>
                      <a:r>
                        <a:rPr lang="fr-FR" sz="800" baseline="0" smtClean="0">
                          <a:latin typeface="Comic Sans MS" pitchFamily="66" charset="0"/>
                        </a:rPr>
                        <a:t> :____ -  </a:t>
                      </a:r>
                      <a:r>
                        <a:rPr lang="fr-FR" sz="800" b="1" baseline="0" smtClean="0">
                          <a:latin typeface="Comic Sans MS" pitchFamily="66" charset="0"/>
                        </a:rPr>
                        <a:t>Plan</a:t>
                      </a:r>
                      <a:r>
                        <a:rPr lang="fr-FR" sz="800" baseline="0" smtClean="0">
                          <a:latin typeface="Comic Sans MS" pitchFamily="66" charset="0"/>
                        </a:rPr>
                        <a:t> :____ - </a:t>
                      </a:r>
                      <a:r>
                        <a:rPr lang="fr-FR" sz="800" b="1" baseline="0" smtClean="0">
                          <a:latin typeface="Comic Sans MS" pitchFamily="66" charset="0"/>
                        </a:rPr>
                        <a:t>Durée</a:t>
                      </a:r>
                      <a:r>
                        <a:rPr lang="fr-FR" sz="800" baseline="0" smtClean="0">
                          <a:latin typeface="Comic Sans MS" pitchFamily="66" charset="0"/>
                        </a:rPr>
                        <a:t>: __ min __ sec.</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800" smtClean="0">
                          <a:latin typeface="Comic Sans MS" pitchFamily="66" charset="0"/>
                        </a:rPr>
                        <a:t>(ce que l’on entend)</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800" baseline="0" smtClean="0">
                          <a:latin typeface="Comic Sans MS" pitchFamily="66" charset="0"/>
                        </a:rPr>
                        <a:t>Position des acteurs et de la caméra</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442715">
                <a:tc>
                  <a:txBody>
                    <a:bodyPr/>
                    <a:lstStyle/>
                    <a:p>
                      <a:r>
                        <a:rPr lang="fr-FR" sz="800" b="1" smtClean="0">
                          <a:latin typeface="Comic Sans MS" pitchFamily="66" charset="0"/>
                        </a:rPr>
                        <a:t>Description</a:t>
                      </a:r>
                      <a:r>
                        <a:rPr lang="fr-FR" sz="800" smtClean="0">
                          <a:latin typeface="Comic Sans MS" pitchFamily="66" charset="0"/>
                        </a:rPr>
                        <a:t> plan (actions,</a:t>
                      </a:r>
                      <a:r>
                        <a:rPr lang="fr-FR" sz="800" baseline="0" smtClean="0">
                          <a:latin typeface="Comic Sans MS" pitchFamily="66" charset="0"/>
                        </a:rPr>
                        <a:t> mouvements, lumières, décors, la narration = ce qui se passe, </a:t>
                      </a:r>
                      <a:r>
                        <a:rPr lang="fr-FR" sz="800" b="1" baseline="0" smtClean="0">
                          <a:latin typeface="Comic Sans MS" pitchFamily="66" charset="0"/>
                        </a:rPr>
                        <a:t>ce que l’on voit à l’écran</a:t>
                      </a:r>
                      <a:r>
                        <a:rPr lang="fr-FR" sz="800" baseline="0" smtClean="0">
                          <a:latin typeface="Comic Sans MS" pitchFamily="66" charset="0"/>
                        </a:rPr>
                        <a:t>)</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smtClean="0">
                          <a:latin typeface="Comic Sans MS" pitchFamily="66" charset="0"/>
                        </a:rPr>
                        <a:t>Type</a:t>
                      </a:r>
                      <a:r>
                        <a:rPr lang="fr-FR" sz="800" baseline="0" smtClean="0">
                          <a:latin typeface="Comic Sans MS" pitchFamily="66" charset="0"/>
                        </a:rPr>
                        <a:t> de plan:</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smtClean="0">
                          <a:latin typeface="Comic Sans MS" pitchFamily="66" charset="0"/>
                        </a:rPr>
                        <a:t>Remarque</a:t>
                      </a:r>
                      <a:r>
                        <a:rPr lang="fr-FR" sz="800" baseline="0" smtClean="0">
                          <a:latin typeface="Comic Sans MS" pitchFamily="66" charset="0"/>
                        </a:rPr>
                        <a:t> sur la prise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r>
                        <a:rPr lang="fr-FR" sz="800" smtClean="0">
                          <a:latin typeface="Comic Sans MS" pitchFamily="66" charset="0"/>
                        </a:rPr>
                        <a:t>Angle de vue:</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r>
                        <a:rPr lang="fr-FR" sz="800" smtClean="0">
                          <a:latin typeface="Comic Sans MS" pitchFamily="66" charset="0"/>
                        </a:rPr>
                        <a:t>Mouvement de caméra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r>
                        <a:rPr lang="fr-FR" sz="800" smtClean="0">
                          <a:latin typeface="Comic Sans MS" pitchFamily="66" charset="0"/>
                        </a:rPr>
                        <a:t>Variation objectif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au 8"/>
          <p:cNvGraphicFramePr>
            <a:graphicFrameLocks noGrp="1"/>
          </p:cNvGraphicFramePr>
          <p:nvPr/>
        </p:nvGraphicFramePr>
        <p:xfrm>
          <a:off x="107503" y="620688"/>
          <a:ext cx="8928993" cy="3024337"/>
        </p:xfrm>
        <a:graphic>
          <a:graphicData uri="http://schemas.openxmlformats.org/drawingml/2006/table">
            <a:tbl>
              <a:tblPr>
                <a:tableStyleId>{073A0DAA-6AF3-43AB-8588-CEC1D06C72B9}</a:tableStyleId>
              </a:tblPr>
              <a:tblGrid>
                <a:gridCol w="2976331"/>
                <a:gridCol w="2976331"/>
                <a:gridCol w="2976331"/>
              </a:tblGrid>
              <a:tr h="301697">
                <a:tc>
                  <a:txBody>
                    <a:bodyPr/>
                    <a:lstStyle/>
                    <a:p>
                      <a:r>
                        <a:rPr lang="fr-FR" sz="1050" b="1" smtClean="0">
                          <a:latin typeface="Comic Sans MS" pitchFamily="66" charset="0"/>
                        </a:rPr>
                        <a:t>Titre :</a:t>
                      </a:r>
                      <a:endParaRPr lang="fr-FR" sz="1050" b="1">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smtClean="0">
                          <a:latin typeface="Comic Sans MS" pitchFamily="66" charset="0"/>
                        </a:rPr>
                        <a:t>Dialogues</a:t>
                      </a:r>
                      <a:r>
                        <a:rPr lang="fr-FR" sz="1050" b="0" smtClean="0">
                          <a:latin typeface="Comic Sans MS" pitchFamily="66" charset="0"/>
                        </a:rPr>
                        <a:t> / voix</a:t>
                      </a:r>
                      <a:r>
                        <a:rPr lang="fr-FR" sz="1050" smtClean="0">
                          <a:latin typeface="Comic Sans MS" pitchFamily="66" charset="0"/>
                        </a:rPr>
                        <a:t> off/son et musique</a:t>
                      </a:r>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smtClean="0">
                          <a:latin typeface="Comic Sans MS" pitchFamily="66" charset="0"/>
                        </a:rPr>
                        <a:t>Croquis</a:t>
                      </a:r>
                      <a:r>
                        <a:rPr lang="fr-FR" sz="1050" smtClean="0">
                          <a:latin typeface="Comic Sans MS" pitchFamily="66" charset="0"/>
                        </a:rPr>
                        <a:t> du plan</a:t>
                      </a:r>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r>
                        <a:rPr lang="fr-FR" sz="800" b="1" smtClean="0">
                          <a:latin typeface="Comic Sans MS" pitchFamily="66" charset="0"/>
                        </a:rPr>
                        <a:t>Séquence</a:t>
                      </a:r>
                      <a:r>
                        <a:rPr lang="fr-FR" sz="800" b="1" baseline="0" smtClean="0">
                          <a:latin typeface="Comic Sans MS" pitchFamily="66" charset="0"/>
                        </a:rPr>
                        <a:t> </a:t>
                      </a:r>
                      <a:r>
                        <a:rPr lang="fr-FR" sz="800" baseline="0" smtClean="0">
                          <a:latin typeface="Comic Sans MS" pitchFamily="66" charset="0"/>
                        </a:rPr>
                        <a:t>:____ -  </a:t>
                      </a:r>
                      <a:r>
                        <a:rPr lang="fr-FR" sz="800" b="1" baseline="0" smtClean="0">
                          <a:latin typeface="Comic Sans MS" pitchFamily="66" charset="0"/>
                        </a:rPr>
                        <a:t>Plan</a:t>
                      </a:r>
                      <a:r>
                        <a:rPr lang="fr-FR" sz="800" baseline="0" smtClean="0">
                          <a:latin typeface="Comic Sans MS" pitchFamily="66" charset="0"/>
                        </a:rPr>
                        <a:t> :____ - </a:t>
                      </a:r>
                      <a:r>
                        <a:rPr lang="fr-FR" sz="800" b="1" baseline="0" smtClean="0">
                          <a:latin typeface="Comic Sans MS" pitchFamily="66" charset="0"/>
                        </a:rPr>
                        <a:t>Durée</a:t>
                      </a:r>
                      <a:r>
                        <a:rPr lang="fr-FR" sz="800" baseline="0" smtClean="0">
                          <a:latin typeface="Comic Sans MS" pitchFamily="66" charset="0"/>
                        </a:rPr>
                        <a:t>: __ min __ sec.</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800" smtClean="0">
                          <a:latin typeface="Comic Sans MS" pitchFamily="66" charset="0"/>
                        </a:rPr>
                        <a:t>(ce que l’on entend)</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800" baseline="0" smtClean="0">
                          <a:latin typeface="Comic Sans MS" pitchFamily="66" charset="0"/>
                        </a:rPr>
                        <a:t>Position des acteurs et de la caméra</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442715">
                <a:tc>
                  <a:txBody>
                    <a:bodyPr/>
                    <a:lstStyle/>
                    <a:p>
                      <a:r>
                        <a:rPr lang="fr-FR" sz="800" b="1" smtClean="0">
                          <a:latin typeface="Comic Sans MS" pitchFamily="66" charset="0"/>
                        </a:rPr>
                        <a:t>Description</a:t>
                      </a:r>
                      <a:r>
                        <a:rPr lang="fr-FR" sz="800" smtClean="0">
                          <a:latin typeface="Comic Sans MS" pitchFamily="66" charset="0"/>
                        </a:rPr>
                        <a:t> plan (actions,</a:t>
                      </a:r>
                      <a:r>
                        <a:rPr lang="fr-FR" sz="800" baseline="0" smtClean="0">
                          <a:latin typeface="Comic Sans MS" pitchFamily="66" charset="0"/>
                        </a:rPr>
                        <a:t> mouvements, lumières, décors, la narration = ce qui se passe, </a:t>
                      </a:r>
                      <a:r>
                        <a:rPr lang="fr-FR" sz="800" b="1" baseline="0" smtClean="0">
                          <a:latin typeface="Comic Sans MS" pitchFamily="66" charset="0"/>
                        </a:rPr>
                        <a:t>ce que l’on voit à l’écran</a:t>
                      </a:r>
                      <a:r>
                        <a:rPr lang="fr-FR" sz="800" baseline="0" smtClean="0">
                          <a:latin typeface="Comic Sans MS" pitchFamily="66" charset="0"/>
                        </a:rPr>
                        <a:t>)</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sz="105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smtClean="0">
                          <a:latin typeface="Comic Sans MS" pitchFamily="66" charset="0"/>
                        </a:rPr>
                        <a:t>Type</a:t>
                      </a:r>
                      <a:r>
                        <a:rPr lang="fr-FR" sz="800" baseline="0" smtClean="0">
                          <a:latin typeface="Comic Sans MS" pitchFamily="66" charset="0"/>
                        </a:rPr>
                        <a:t> de plan:</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smtClean="0">
                          <a:latin typeface="Comic Sans MS" pitchFamily="66" charset="0"/>
                        </a:rPr>
                        <a:t>Remarque</a:t>
                      </a:r>
                      <a:r>
                        <a:rPr lang="fr-FR" sz="800" baseline="0" smtClean="0">
                          <a:latin typeface="Comic Sans MS" pitchFamily="66" charset="0"/>
                        </a:rPr>
                        <a:t> sur la prise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r>
                        <a:rPr lang="fr-FR" sz="800" smtClean="0">
                          <a:latin typeface="Comic Sans MS" pitchFamily="66" charset="0"/>
                        </a:rPr>
                        <a:t>Angle de vue:</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r>
                        <a:rPr lang="fr-FR" sz="800" smtClean="0">
                          <a:latin typeface="Comic Sans MS" pitchFamily="66" charset="0"/>
                        </a:rPr>
                        <a:t>Mouvement de caméra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5985">
                <a:tc>
                  <a:txBody>
                    <a:bodyPr/>
                    <a:lstStyle/>
                    <a:p>
                      <a:r>
                        <a:rPr lang="fr-FR" sz="800" smtClean="0">
                          <a:latin typeface="Comic Sans MS" pitchFamily="66" charset="0"/>
                        </a:rPr>
                        <a:t>Variation objectif :</a:t>
                      </a:r>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1936</Words>
  <Application>Microsoft Office PowerPoint</Application>
  <PresentationFormat>Affichage à l'écran (4:3)</PresentationFormat>
  <Paragraphs>139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Ailleurs</vt:lpstr>
      <vt:lpstr>Diapositive 2</vt:lpstr>
      <vt:lpstr>Moyens de transport </vt:lpstr>
      <vt:lpstr>Grands voyageurs</vt:lpstr>
      <vt:lpstr>Diapositive 5</vt:lpstr>
      <vt:lpstr>Diapositive 6</vt:lpstr>
      <vt:lpstr>Diapositive 7</vt:lpstr>
      <vt:lpstr>Rédaction</vt:lpstr>
      <vt:lpstr>Diapositive 9</vt:lpstr>
      <vt:lpstr>Diapositive 10</vt:lpstr>
      <vt:lpstr>Diapositive 11</vt:lpstr>
      <vt:lpstr>Diapositive 12</vt:lpstr>
      <vt:lpstr>Le Tourisme</vt:lpstr>
      <vt:lpstr>Les vrais débuts du tourisme</vt:lpstr>
      <vt:lpstr>L’essor du tourisme</vt:lpstr>
      <vt:lpstr>Origine du Tourisme</vt:lpstr>
    </vt:vector>
  </TitlesOfParts>
  <Company>Education Nationale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Ailleurs</dc:title>
  <dc:creator>Profil</dc:creator>
  <cp:lastModifiedBy>CRIF</cp:lastModifiedBy>
  <cp:revision>47</cp:revision>
  <dcterms:created xsi:type="dcterms:W3CDTF">2016-11-15T12:25:44Z</dcterms:created>
  <dcterms:modified xsi:type="dcterms:W3CDTF">2021-06-11T08:04:12Z</dcterms:modified>
</cp:coreProperties>
</file>